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перейти від подій до числових описів даних через поняття випадкової величини; ввести закон розподілу та числові характеристики; оглянути ключові розподіли, потрібні для статистики (лекції 3–5).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Усі значення проміжку [a,b] рівноможливі. Модель «повної невизначеності» на відрізку. Приклад: U[0,10] → M=5, D≈8.33.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Найважливіший розподіл статистики: до нього прямує сума багатьох незалежних доданків (центральна гранична теорема). Симетрична дзвоноподібна крива з центром μ і шириною σ. Стандартизація Z зводить будь-яку нормальну величину до N(0,1).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Практично всі значення нормальної величини лежать у межах μ±3σ. Звідси просте правило виявлення викидів: значення за межами 3σ — аномалія. Приклад: зріст N(175,10²), частка вищих за 195 см ≈ 2.3 %.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Ці розподіли не описують дані, а виникають із вибірок нормальної сукупності. χ² — сума квадратів нормальних (висновки про дисперсію); Стьюдента — висновки про середнє при невідомій дисперсії, важчі хвости, при великих k → N(0,1); Фішера — порівняння двох дисперсій. Основа лекцій 3–5.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закон розподілу + дві числові характеристики (сподівання й дисперсія) — мова, якою описують дані в усьому курсі.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Наголосити: усе далі в курсі (оцінки, довірчі інтервали, гіпотези) спирається на ці поняття.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Випадкова величина — числова функція на просторі наслідків: вона переводить наслідки експерименту в числа. Приклад: сума очок на двох кубиках (дискретна) vs час очікування автобуса (неперервна). Тип величини визначає, як задавати її закон розподілу.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Функція розподілу задає будь-яку випадкову величину. Властивості: неспадна, від 0 до 1, границі 0 і 1. Ймовірність влучання в інтервал — це приріст F. Для дискретної величини F східчаста: стрибає на p_i у кожній точці.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Дискретну величину зручно задавати таблицею «значення → ймовірність». Приклад: монету кидають двічі, X — число «орлів» (0,1,2 з імовірностями 0.25, 0.5, 0.25). Обов'язкова умова нормування: сума ймовірностей =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Для неперервної величини ймовірність окремої точки нульова, тож задають щільність. Ймовірність — це ПЛОЩА під графіком щільності над проміжком. Уся площа = 1. Підкреслити геометричний зміст на рисунку.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Сподівання — «центр ваги» розподілу. Дискретний випадок — зважена сума значень; неперервний — інтеграл. Властивості: M(C)=C, M(CX)=C·M(X), M(X+Y)=M(X)+M(Y). Приклад: для монети двічі M(X)=1.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Дисперсія вимірює розкид навколо сподівання. Обчислювальна формула M(X²)−(M(X))² зручніша. СКВ повертає розкид у ті самі одиниці, що й величина. Властивості: D(C)=0, D(CX)=C²D(X). Приклад: для монети двічі D=0.5, σ≈0.707.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 незалежних випробувань Бернуллі (успіх з імовірністю p); X — число успіхів. Приклад: тест із 5 питань, вгадування з p=0.2 → у середньому 1 правильна відповідь. Окремий випадок при n=1 — розподіл Бернуллі (M=p, D=pq).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notesSlide" Target="../notesSlides/notesSlide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notesSlide" Target="../notesSlides/notesSlide10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notesSlide" Target="../notesSlides/notesSlide1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1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1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2. Аналіз ймовірнісних даних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1 · Вступ до інтелектуального аналізу даних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Дисперсія та середньоквадратичне відхилення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dd9097f8308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065156"/>
            <a:ext cx="9601200" cy="807447"/>
          </a:xfrm>
          <a:prstGeom prst="rect">
            <a:avLst/>
          </a:prstGeom>
        </p:spPr>
      </p:pic>
      <p:pic>
        <p:nvPicPr>
          <p:cNvPr id="5" name="Picture 4" descr="91c5bfbbafa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840480"/>
            <a:ext cx="682752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Типові розподіли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Біноміальний розподіл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2_binom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63" y="1463040"/>
            <a:ext cx="6460434" cy="4754880"/>
          </a:xfrm>
          <a:prstGeom prst="rect">
            <a:avLst/>
          </a:prstGeom>
        </p:spPr>
      </p:pic>
      <p:pic>
        <p:nvPicPr>
          <p:cNvPr id="5" name="Picture 4" descr="63f65a43a42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258038"/>
            <a:ext cx="4480560" cy="758182"/>
          </a:xfrm>
          <a:prstGeom prst="rect">
            <a:avLst/>
          </a:prstGeom>
        </p:spPr>
      </p:pic>
      <p:pic>
        <p:nvPicPr>
          <p:cNvPr id="6" name="Picture 5" descr="386e2c6e614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461599"/>
            <a:ext cx="4480560" cy="7401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Рівномірний розподіл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2_unifor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32596"/>
            <a:ext cx="6583680" cy="4615767"/>
          </a:xfrm>
          <a:prstGeom prst="rect">
            <a:avLst/>
          </a:prstGeom>
        </p:spPr>
      </p:pic>
      <p:pic>
        <p:nvPicPr>
          <p:cNvPr id="5" name="Picture 4" descr="735d2fe31a9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260138"/>
            <a:ext cx="4480560" cy="753982"/>
          </a:xfrm>
          <a:prstGeom prst="rect">
            <a:avLst/>
          </a:prstGeom>
        </p:spPr>
      </p:pic>
      <p:pic>
        <p:nvPicPr>
          <p:cNvPr id="6" name="Picture 5" descr="813067080f8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414445"/>
            <a:ext cx="4480560" cy="8344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Нормальний розподіл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2_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976" y="1463040"/>
            <a:ext cx="6107008" cy="4754880"/>
          </a:xfrm>
          <a:prstGeom prst="rect">
            <a:avLst/>
          </a:prstGeom>
        </p:spPr>
      </p:pic>
      <p:pic>
        <p:nvPicPr>
          <p:cNvPr id="5" name="Picture 4" descr="097a4d08f63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405" y="1737360"/>
            <a:ext cx="4303030" cy="1199692"/>
          </a:xfrm>
          <a:prstGeom prst="rect">
            <a:avLst/>
          </a:prstGeom>
        </p:spPr>
      </p:pic>
      <p:pic>
        <p:nvPicPr>
          <p:cNvPr id="6" name="Picture 5" descr="d44d6a6dc9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3312724"/>
            <a:ext cx="4480560" cy="975044"/>
          </a:xfrm>
          <a:prstGeom prst="rect">
            <a:avLst/>
          </a:prstGeom>
        </p:spPr>
      </p:pic>
      <p:pic>
        <p:nvPicPr>
          <p:cNvPr id="7" name="Picture 6" descr="20274b475c8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3222" y="4663440"/>
            <a:ext cx="2887396" cy="119969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Правило трьох сигм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2_3sigm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439" y="1371600"/>
            <a:ext cx="6308073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μ±σ ≈ 68 % · μ±2σ ≈ 95 % · μ±3σ ≈ 99.7 %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Статистичні розподіли: хі-квадрат, Стьюдента, Фішера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2_stat_dis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089" y="1371600"/>
            <a:ext cx="8890773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виникають із вибірок; параметр — число ступенів свободи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Випадкова величина переводить наслідки в числа (дискретна / неперервна)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Закон розподілу: F(x); ряд розподілу (Σpᵢ=1); щільність (площа = 1)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M(X) — центр; D(X)=M(X²)−(M(X))², σ=√D — розкид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Розподіли: Бернуллі, біноміальний (np, npq), рівномірний, нормальний (правило 3σ)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χ², Стьюдента, Фішера — інструмент статистичного висновку (далі)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Випадкові величини: дискретні й неперервні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Закон розподілу: функція розподілу, ряд розподілу, щільність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Числові характеристики: сподівання, дисперсія, СКВ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Типові розподіли: Бернуллі, біноміальний, рівномірний, нормальний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Статистичні розподіли: хі-квадрат, Стьюдента, Фішера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Випадкові величини та закон розподілу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Випадкова величина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Дискретна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набуває окремих значень (кількість, оцінка, число подій)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Неперервна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набуває будь-якого значення з проміжку (час, вага, похибка)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Функція розподілу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2_cdf_ste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45" y="1463040"/>
            <a:ext cx="6417470" cy="4754880"/>
          </a:xfrm>
          <a:prstGeom prst="rect">
            <a:avLst/>
          </a:prstGeom>
        </p:spPr>
      </p:pic>
      <p:pic>
        <p:nvPicPr>
          <p:cNvPr id="5" name="Picture 4" descr="b002e625ad0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81837"/>
            <a:ext cx="4480560" cy="910584"/>
          </a:xfrm>
          <a:prstGeom prst="rect">
            <a:avLst/>
          </a:prstGeom>
        </p:spPr>
      </p:pic>
      <p:pic>
        <p:nvPicPr>
          <p:cNvPr id="6" name="Picture 5" descr="77ddd4aeec3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559758"/>
            <a:ext cx="4480560" cy="5438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Ряд розподілу дискретної величини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2_discrete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" y="1463040"/>
            <a:ext cx="6092190" cy="4754880"/>
          </a:xfrm>
          <a:prstGeom prst="rect">
            <a:avLst/>
          </a:prstGeom>
        </p:spPr>
      </p:pic>
      <p:pic>
        <p:nvPicPr>
          <p:cNvPr id="5" name="Picture 4" descr="5bbffff36ff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23023"/>
            <a:ext cx="4480560" cy="1028213"/>
          </a:xfrm>
          <a:prstGeom prst="rect">
            <a:avLst/>
          </a:prstGeom>
        </p:spPr>
      </p:pic>
      <p:pic>
        <p:nvPicPr>
          <p:cNvPr id="6" name="Picture 5" descr="bc6eee69fb0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2" y="3931920"/>
            <a:ext cx="2941415" cy="17995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Щільність розподілу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2_pdf_ar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36" y="1463040"/>
            <a:ext cx="6088887" cy="4754880"/>
          </a:xfrm>
          <a:prstGeom prst="rect">
            <a:avLst/>
          </a:prstGeom>
        </p:spPr>
      </p:pic>
      <p:pic>
        <p:nvPicPr>
          <p:cNvPr id="5" name="Picture 4" descr="dffecd2b7aa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733" y="1737360"/>
            <a:ext cx="4334373" cy="1199692"/>
          </a:xfrm>
          <a:prstGeom prst="rect">
            <a:avLst/>
          </a:prstGeom>
        </p:spPr>
      </p:pic>
      <p:pic>
        <p:nvPicPr>
          <p:cNvPr id="6" name="Picture 5" descr="f6bd057eb0d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3340308"/>
            <a:ext cx="4480560" cy="919875"/>
          </a:xfrm>
          <a:prstGeom prst="rect">
            <a:avLst/>
          </a:prstGeom>
        </p:spPr>
      </p:pic>
      <p:pic>
        <p:nvPicPr>
          <p:cNvPr id="7" name="Picture 6" descr="4742e69873f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2195" y="4663440"/>
            <a:ext cx="3849449" cy="11996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Числові характеристики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Математичне сподівання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02437b4f838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822" y="1554480"/>
            <a:ext cx="4953875" cy="1828800"/>
          </a:xfrm>
          <a:prstGeom prst="rect">
            <a:avLst/>
          </a:prstGeom>
        </p:spPr>
      </p:pic>
      <p:pic>
        <p:nvPicPr>
          <p:cNvPr id="5" name="Picture 4" descr="f5cc4127d5a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772" y="3840480"/>
            <a:ext cx="7853975" cy="1828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