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Ця лекція — місток від теорії ймовірностей до статистики. У Лекції 2 ми задавали розподіл із відомими параметрами й виводили з нього ймовірності; реальний аналітик діє навпаки — має дані й за ними робить висновок про величину, що їх породила. Сьогодні означимо генеральну сукупність і вибірку, навчимося описувати дані числами й діаграмами та побудуємо довірчий інтервал — проміжок правдоподібних значень параметра із заданою надійністю.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Перш ніж рахувати характеристики, вибірку впорядковують за неспаданням — це варіаційний ряд, а його елементи x(k) називають порядковими статистиками (x(1)=min, x(n)=max, розмах R=max−min). Коли значення повторюються, ряд згортають у частотний: кожному унікальному значенню зіставляють частоту f_j та відносну частоту p_j=f_j/n (емпіричний аналог імовірності). На рисунку — східчаста емпірична функція розподілу за варіаційним рядом: у точці зі значенням, що трапилось тричі, стрибок 3/n. Впорядкування — основа для медіани, квантилів і гістограми.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Характеристика центру одним числом відповідає на питання «де зосереджені значення?». Для приблизно симетричних даних без викидів усі три міри близькі, і зазвичай беруть середнє. Для скошених розподілів чи за наявності викидів надійніша медіана (класичний приклад — медіанна зарплата, яку кілька надвисоких зарплат не завищують). Мода — єдина міра центру для суто якісних даних: найпопулярніший колір, найчастіший діагноз.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Середнє — це «центр ваги» вибірки, точка, відносно якої сума відхилень дорівнює нулю. На кривій щільності скошеного вправо розподілу три міри розходяться: мода найлівіше, далі медіана, а середнє найправіше — довгий правий хвіст відтягує середнє праворуч. Правило: у скошеному праворуч розподілі Mo&lt;Me&lt;x̄, а у скошеному ліворуч — навпаки. Тому взаємне розташування трьох мір сигналізує про напрям скошеності.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Квантиль рівня p — значення, ліворуч від якого лежить частка p даних. Квартилі Q1, Q2 (медіана), Q3 ділять упорядковані дані на чотири рівні частини: під Q1 — 25%, під Q3 — 75%. Міжквартильний розмах IQR=Q3−Q1 — ширина середніх 50% даних, робастна міра розкиду. Правило «півтора IQR»: значення поза [Q1−1.5·IQR, Q3+1.5·IQR] вважають викидом. Приклад: для вибірки з Q1=8, Q3=15 маємо IQR=7 і межі [−2.5; 25.5], тож значення 40 — викид; при цьому заміна 22→40 не змінила ні медіану, ні квартилі, ні IQR — це і є робастність.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Число, обчислене за вибіркою, — лише наближення невідомого параметра. Формалізуємо це поняттям оцінки й побудуємо інтервальні оцінки.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Оцінка параметра — випадкова величина, розрахована за вибіркою (позначають θ̂, «капелюшком»): інша вибірка дасть інше значення, тому оцінки порівнюють за якістю. Незміщеність: M(θ̂)=θ, оцінка не завищує й не занижує параметр. Спроможність: θ̂→θ при n→∞ (більше даних — точніша оцінка). Ефективність: серед незміщених найкраща та, що має найменшу дисперсію. Приклад: вибіркове середнє x̄ — незміщена, спроможна й ефективна оцінка μ нормальної сукупності, тому саме його беруть за оцінку центру.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Незміщена вибіркова дисперсія ділить суму квадратів відхилень на n−1, а не на n (поправка Бесселя); s — вибіркове СКВ. Чому n−1? Відхилення беруть від вибіркового x̄, а воно мінімізує суму квадратів саме для цієї вибірки, тож відхилення систематично менші, ніж від справжнього μ — ділення на n занижувало б дисперсію. Ступені свободи: n відхилень пов'язані тотожністю Σ(xi−x̄)=0, тож вільних лише n−1 — саме на це число й ділять. Воно ж задає розподіли t і χ² для довірчих інтервалів. Приклад: для 4,8,6,10,7 маємо x̄=7, сума квадратів відхилень 20, s²=20/4=5, а зміщена оцінка 20/5=4.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Точкова оцінка (одне число) сама по собі не каже, наскільки їй довіряти. Довірчий інтервал — випадковий проміжок, побудований за вибіркою так, що накриває справжній параметр із заданою ймовірністю 1−α (довірча ймовірність, або надійність); α — рівень значущості, ймовірність промаху. Читати правильно: випадковий тут інтервал, а не параметр (він фіксований, хоч і невідомий). «95%» означає: якщо багато разів повторювати відбір і щоразу будувати інтервал, приблизно 95% таких інтервалів накриють параметр (на рисунку — 19 із 20). Хибно казати «параметр лежить тут з імовірністю 0.95» для конкретного обчисленого проміжку.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Якщо генеральна σ відома (рідкісний, базовий випадок), x̄~N(μ,σ²/n) і межі x̄ ± z_{α/2}·σ/√n; величину z_{α/2}·σ/√n називають похибкою (граничною) оцінки. На практиці σ майже завжди невідома — її замінюють вибірковим s, а замість z беруть критичне значення розподілу Стьюдента з n−1 ступенями свободи. У Стьюдента важчі хвости й нижча вершина (тим помітніше, чим менше ступенів свободи), тож t_{α/2,n−1}&gt;z_{α/2} і інтервал ширший — чесна плата за додаткову невизначеність. При великому n Стьюдент прямує до нормального і t→z. Індекс α/2 означає площу праворуч від критичного значення.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Приклад 3.10: n=16, x̄=20, s=4, надійність 95%. Ступенів свободи n−1=15, за таблицею (чи scipy) t_{0.025,15}=2.1314, а s/√n=4/4=1. Похибка оцінки E=2.1314·1≈2.13, тож інтервал 20±2.13 → (17.87; 22.13). Ширина інтервалу зменшується як 1/√n (більше даних — вужчий інтервал) і зростає з надійністю: суворіші 99% дали б ширший інтервал.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Наголосити: рухаємось від опису даних до статистичного висновку — довірчого інтервалу, що прямо готує ґрунт до перевірки гіпотез у Лекції 4. Розподіли Стьюдента (t) і хі-квадрат (χ²) з Лекції 2 стануть тут робочим інструментом.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Розкид теж супроводжують інтервалом. Величина (n−1)s²/σ² має розподіл χ² з n−1 ступенями свободи; розв'язавши подвійну нерівність відносно σ², дістаємо несиметричний інтервал. Зверніть увагу на «перехрещення»: у знаменнику нижньої межі стоїть більше критичне значення χ²_{α/2}, а верхньої — менше χ²_{1−α/2}. Інтервал для σ дістають добуванням кореня з меж. Приклад 3.11: n=16, s²=16, 95% → чисельник 240, χ²_{0.025,15}=27.488, χ²_{0.975,15}=6.262, тож (8.73; 38.33) для σ² і (2.95; 6.19) для σ — явно несиметрично відносно 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замість одного числа-оцінки статистика подає проміжок правдоподібних значень параметра із заданою надійністю. Ті самі критичні значення t і χ² та сама логіка хвостів лежать в основі перевірки гіпотез у Лекції 4: параметр поза довірчим інтервалом ⟺ відповідна гіпотеза відхиляється.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Переходимо від мови ймовірностей до методів статистичного висновку: напрям міркування протилежний.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Математична статистика — наука про методи обробки результатів експериментів і спостережень над випадковими явищами: збирання даних, їх опис, оцінювання невідомих параметрів, перевірка припущень. Зв'язок із теорією ймовірностей двобічний, але напрям висновку протилежний. Ймовірність дає мову й закони, статистика — методи висновку цією мовою. Приклад: завод заявляє μ=50 г (модель); ми зважуємо 20 деталей (дані) і будуємо проміжок для μ з надійністю 95% — це вже робота статистики.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Суцільне обстеження всієї сукупності зазвичай неможливе або надто дороге, тож висновок про сукупність роблять за вибіркою. Щоб він був чесним, вибірка має бути репрезентативною — пропорції ознак у ній близькі до пропорцій у сукупності. Головний спосіб цього досягти — випадковий відбір, за якого кожен об'єкт має рівні та відомі шанси потрапити у вибірку. Приклад нерепрезентативності: телефонне опитування лише в робочий час систематично випускає тих, хто в цей час працює.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 способом відбору розрізняють повторну й безповторну вибірки. Практичне зауваження: якщо обсяг вибірки малий порівняно з сукупністю (правило — менше за 5% її розміру), обидві схеми дають майже однакові результати, і безповторну можна аналізувати за формулами для незалежних спостережень. Саме цей випадок ми надалі й припускаємо.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Перший крок аналізу — побачити дані, а тоді стисло описати їх кількома числами: центром і розкидом.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Кожна діаграма відповідає на своє питання. Лінійний графік (і діаграма з маркерами) показує динаміку; стовпчикова — порівнює дискретні значення; точкова — показує розсіяння сирих даних без згладжування лінією; гістограма — форму розподілу. Гістограма — це емпіричний аналог щільності з Лекції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Діапазон значень розбивають на суміжні інтервали (bins) однакової ширини; висота стовпця дорівнює частоті значень, що в нього потрапили. Гістограма показує, де зосереджені дані, чи вони симетричні, скільки вершин, чи є важкі хвости. Про кількість інтервалів: замало — форма згладжується, забагато — розсипається на поодинокі спостереження; орієнтири k≈√n або правило Стерджеса k≈1+log₂n, ширину інтервалу беруть як (xmax−xmin)/k. Для n=100 розумний старт — приблизно 7–10 інтервалів.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3. Статистичний аналіз, візуалізація даних та довірчі інтервали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2 · Математична статистика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Варіаційний ряд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ecd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729497"/>
            <a:ext cx="6583680" cy="4221966"/>
          </a:xfrm>
          <a:prstGeom prst="rect">
            <a:avLst/>
          </a:prstGeom>
        </p:spPr>
      </p:pic>
      <p:pic>
        <p:nvPicPr>
          <p:cNvPr id="5" name="Picture 4" descr="4ead0d679c2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305805"/>
            <a:ext cx="4480560" cy="662648"/>
          </a:xfrm>
          <a:prstGeom prst="rect">
            <a:avLst/>
          </a:prstGeom>
        </p:spPr>
      </p:pic>
      <p:pic>
        <p:nvPicPr>
          <p:cNvPr id="6" name="Picture 5" descr="5750db85be9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30531"/>
            <a:ext cx="4480560" cy="10023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Три міри центру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Середнє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центр ваги; використовує всі дані, але чутливе до викидів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Мода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найчастіше значення; єдина міра центру для якісних даних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Медіана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ділить упорядковану вибірку навпіл; робастна — стійка до викидів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Взаємне розташування мір центру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mean_median_mo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53397"/>
            <a:ext cx="6583680" cy="4374165"/>
          </a:xfrm>
          <a:prstGeom prst="rect">
            <a:avLst/>
          </a:prstGeom>
        </p:spPr>
      </p:pic>
      <p:pic>
        <p:nvPicPr>
          <p:cNvPr id="5" name="Picture 4" descr="1c4d79d4dc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97982"/>
            <a:ext cx="4480560" cy="26778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Квартилі та міжквартильний розмах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boxpl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97152"/>
            <a:ext cx="6583680" cy="4486656"/>
          </a:xfrm>
          <a:prstGeom prst="rect">
            <a:avLst/>
          </a:prstGeom>
        </p:spPr>
      </p:pic>
      <p:pic>
        <p:nvPicPr>
          <p:cNvPr id="5" name="Picture 4" descr="747a300ce39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65822"/>
            <a:ext cx="4480560" cy="942614"/>
          </a:xfrm>
          <a:prstGeom prst="rect">
            <a:avLst/>
          </a:prstGeom>
        </p:spPr>
      </p:pic>
      <p:pic>
        <p:nvPicPr>
          <p:cNvPr id="6" name="Picture 5" descr="1e69e89c285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98552"/>
            <a:ext cx="4480560" cy="46627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Оцінювання та довірчі інтервали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Статистична оцінка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Незміщеність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у середньому оцінка дорівнює справжньому параметру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Спроможність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точнішає й збігається до параметра зі зростанням обсягу n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Ефективність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найменша дисперсія серед незміщених оцінок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Вибіркова дисперсія та ступені свободи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6a7af981bca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186" y="1554480"/>
            <a:ext cx="9047147" cy="1828800"/>
          </a:xfrm>
          <a:prstGeom prst="rect">
            <a:avLst/>
          </a:prstGeom>
        </p:spPr>
      </p:pic>
      <p:pic>
        <p:nvPicPr>
          <p:cNvPr id="5" name="Picture 4" descr="a5a1e4f8377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220" y="3840480"/>
            <a:ext cx="430708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Довірчий інтервал: ідея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ci_conce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460" y="1371600"/>
            <a:ext cx="5460031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надійність 1−α: з багатьох вибірок ~95% інтервалів накривають параметр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ДІ для середнього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t_vs_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65739"/>
            <a:ext cx="6583680" cy="4749481"/>
          </a:xfrm>
          <a:prstGeom prst="rect">
            <a:avLst/>
          </a:prstGeom>
        </p:spPr>
      </p:pic>
      <p:pic>
        <p:nvPicPr>
          <p:cNvPr id="5" name="Picture 4" descr="4bd4da5e827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903098"/>
            <a:ext cx="4480560" cy="1468062"/>
          </a:xfrm>
          <a:prstGeom prst="rect">
            <a:avLst/>
          </a:prstGeom>
        </p:spPr>
      </p:pic>
      <p:pic>
        <p:nvPicPr>
          <p:cNvPr id="6" name="Picture 5" descr="886157c3480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02224"/>
            <a:ext cx="4480560" cy="10589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ДІ для середнього: приклад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ci_m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561" y="1371600"/>
            <a:ext cx="7107829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n=16, x̄=20, s=4, 95%: 20 ± 2.13·1 → (17.87; 22.13)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Математична статистика: від даних до моделі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Генеральна сукупність, вибірка, репрезентативність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Візуалізація даних; варіаційний ряд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Центр (середнє, мода, медіана) і розкид (квантилі, IQR)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Статистична оцінка; вибіркова дисперсія та ступені свободи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Довірчі інтервали для середнього та дисперсії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ДІ для дисперсії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00b06f65121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225951"/>
            <a:ext cx="9601200" cy="231465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Статистика робить висновок від даних до моделі; працює з репрезентативною вибіркою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Візуалізація: гістограма — форма; варіаційний ряд — основа медіани та квантилів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Центр: середнє, мода, медіана; розкид: IQR = Q₃−Q₁, правило 1.5·IQR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Оцінка: незміщена, спроможна, ефективна; s² ділить на n−1 (ступені свободи)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Довірчий інтервал накриває параметр із надійністю 1−α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Середнє: x̄ ± t·s/√n (невідома σ); дисперсія: несиметричний χ²-інтервал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Від імовірності до статистики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Математична статистика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Теорія ймовірностей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розподіл відомий → обчислюємо ймовірності; рух від моделі до даних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Математична статистика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є лише дані → оцінюємо параметри й надійність; рух від даних до моделі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Генеральна сукупність і вибірка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Генеральна сукупність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уся множина об'єктів, про яку робимо висновок (population)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Вибірка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скінченна підмножина, яку спостерігаємо; обсяг вибірки n (sample)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Репрезентативність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вибірка відтворює структуру сукупності — через випадковий відбір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Типи вибірок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Повторна (з поверненням)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об'єкт повертають; елементи незалежні, склад сукупності не змінюється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Безповторна (без повернення)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об'єкт не повертають; елементи залежні, сукупність вичерпується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Візуалізація та опис даних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Види діаграм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Лінійний графік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динаміка — зміна величини вздовж часу чи впорядкованого індексу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Стовпчикова діаграма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порівняння дискретних значень або частот категорій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Точкова діаграма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розсіяння сирих даних: згущення, розриви, кандидати у викиди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Гістограма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форма емпіричного розподілу за суміжними інтервалами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Гістограма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3_histo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541" y="1463040"/>
            <a:ext cx="6175878" cy="4754880"/>
          </a:xfrm>
          <a:prstGeom prst="rect">
            <a:avLst/>
          </a:prstGeom>
        </p:spPr>
      </p:pic>
      <p:pic>
        <p:nvPicPr>
          <p:cNvPr id="5" name="Picture 4" descr="57c3e3eaac3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458" y="1737360"/>
            <a:ext cx="4198924" cy="1799539"/>
          </a:xfrm>
          <a:prstGeom prst="rect">
            <a:avLst/>
          </a:prstGeom>
        </p:spPr>
      </p:pic>
      <p:pic>
        <p:nvPicPr>
          <p:cNvPr id="6" name="Picture 5" descr="d98ca052b13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37847"/>
            <a:ext cx="4480560" cy="9876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