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Мета лекції: перейти від опису ОДНІЄЇ випадкової величини (Лекції 1–4) до вивчення ЗВ'ЯЗКУ між двома змінними. Найцікавіші питання аналітики — саме про зв'язок: чи залежить час відгуку від навантаження, продажі — від реклами, вибір кандидата — від регіону. Маршрут аналізу визначає природа змінних: для якісних — таблиця спряженості та критерій χ²; для кількісних — кореляція та регресія. Тривалість — 1.5 год.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Кореляція вимірює СИЛУ зв'язку, регресія задає його ФОРМУ — рівняння ŷ = b0 + b1·x для прогнозу. Метод найменших квадратів (OLS) обирає пряму, що мінімізує суму квадратів залишків Σ(yᵢ − ŷᵢ)²; прирівнявши частинні похідні до нуля, дістають єдиний розв'язок. Пряма завжди проходить через ЦЕНТР даних (x̄, ȳ), а нахил і кореляція пов'язані: b1 = r·s_y/s_x (знаки b1 і r збігаються). Приклад 5.5: 6 студентів, години підготовки → бал; b1 = 6.36, b0 = 19.96, r = 0.9921, тобто ŷ = 19.96 + 6.36·x. Кожна година додає ≈ 6.4 бала; прогноз для 7 год — 64.5 бала. Застереження: не екстраполювати за межі діапазону спостережуваних x.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Наскільки добре пряма описує дані? Загальний розкид Y навколо середнього розкладається на дві частини: SST (повна) = SSR (пояснена регресією) + SSE (залишкова, яку модель не пояснює). Коефіцієнт детермінації R² = SSR/SST — частка поясненої варіації, 0 ≤ R² ≤ 1; для простої лінійної регресії R² = r². Приклад 5.6: SST = 1370, SSR = 1348.32, SSE = 21.68 (перевірка: сума = 1370), тож R² = 0.9842 = 0.9921². Модель пояснює 98.4 % розкиду балів — що ближчий R² до 1, то щільніше точки лягають на пряму.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Залишок eᵢ = yᵢ − ŷᵢ — різниця між фактом і прогнозом. На графіку залишки невеликі й БЕЗСИСТЕМНО розкидані навколо нуля — це ознака адекватності лінійної моделі. Систематичний візерунок (наприклад, дуга чи «лійка») свідчив би, що форма моделі обрана невдало, зв'язок нелінійний або порушено сталість розкиду.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Що робити, коли предиктор ЯКІСНИЙ (стать, регіон, тип пристрою)? Категорію не можна прямо помножити на b1 — розв'язок фіктивна (індикаторна) змінна D, що кодує наявність категорії числами 0 і 1. У моделі ŷ = b0 + b1·D вільний член b0 = середнє Y у БАЗОВІЙ групі (D=0), а b1 = РІЗНИЦЯ середніх між групами. Приклад 5.7: відділи A/B із середніми зарплатами 40 і 50 тис. → b0 = 40, b1 = 10, ŷ = 40 + 10D. Для k категорій беруть k−1 фіктивних змінних (одна базова); усі k разом із вільним членом дають повну колінеарність — «пастка фіктивних змінних». Це місток до множинної регресії та класифікації (Лекція 6).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Ключове на винос: ТИП ЗМІННИХ визначає інструмент. Якісні → таблиця спряженості + χ². Кількісні → кореляція (сила) + регресія (форма) + R² (якість). І головне застереження: кореляція та значуща регресія свідчать про ЗВ'ЯЗОК, а не про ПРИЧИНУ — за ним може стояти прихований третій фактор (удавана кореляція).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Дорожня карта лекції. Наголосити на трьох питаннях двовимірного аналізу: чи Є зв'язок, наскільки він СИЛЬНИЙ і яка його ФОРМА. Інструмент щоразу залежить від типу змінних — на цьому тримається вся лекція.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Досі спостереження було одним числом; тепер кожне — це ПАРА (x, y): дві ознаки одного об'єкта. Змінні нерівноправні: X — вхід і причина, Y — відгук. Поділ на X і Y задає ДОСЛІДНИК за змістом задачі (витрати на рекламу → продажі, а не навпаки). Мета двовимірного аналізу — відповісти на три питання: чи є зв'язок, наскільки він сильний і яка його форма.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Три види незалежності утворюють ієрархію від найсильнішого до найслабшого: повна незалежність ⇒ незалежність за сподіванням ⇒ некорельованість; зворотні імплікації ХИБНІ. Приклад 5.1: якщо X симетрична (−2, −1, 0, 1, 2), а Y = X², то Y повністю визначається X, але вибірковий коефіцієнт кореляції РІВНО нуль (додатні відхилення компенсуються від'ємними). Головне застереження курсу: кореляція вловлює лише ЛІНІЙНИЙ зв'язок; r = 0 означає «немає лінійного зв'язку», а не «немає зв'язку взагалі».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Коли ОБИДВІ змінні якісні, дані зводять у таблицю частот усіх комбінацій категорій. Приклад 5.2 — зв'язок вибору кандидата з областю проживання, N = 18 064 виборці. Поділивши частоти на N, дістаємо спільні та граничні ймовірності; найінформативніші — умовні (розподіл голосів усередині кожної області). Критерій незалежності: умовний розподіл дорівнює граничному. У прикладі P(К1|Львів) = 0.448 ≠ 0.750 = P(К1) — отже, вибір кандидата ЗАЛЕЖИТЬ від області.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Щоб виміряти залежність числом, порівнюємо спостережувані частоти O з тими, які були б за НЕЗАЛЕЖНОСТІ. За незалежності спільна ймовірність факторизується на добуток граничних, тож очікувана кількість у клітинці = добуток підсумків рядка і стовпця, поділений на N. Приклад 5.3: у Львівській області для кандидата 1 очікувалося б 13 542·1224/18 064 ≈ 918 голосів, а фактично 548 — велика розбіжність сигналізує залежність. Щоб перетворити «велику розбіжність» на число з порогом рішення, застосовують критерій Пірсона.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Критерій Пірсона формально перевіряє гіпотезу незалежності (H0: змінні незалежні; H1: залежні), порівнюючи всі O з E. За незалежності O ≈ E і χ² малий; що сильніша залежність, то більший χ². Приклад 5.4: 200 студентів, форма навчання × результат іспиту; очікувані E = 70/30/70/30, внески (O−E)²/E дають χ² = 9.524, df = (2−1)(2−1) = 1. Критичне χ²(0.05; 1) = 3.841; оскільки 9.524 &gt; 3.841 — незалежність ВІДХИЛЯЄМО (форма навчання й результат пов'язані). Умови: E ≥ 5 у всіх клітинках; рахувати ЛИШЕ за абсолютними частотами, а не за відсотками.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Коли обидві змінні кількісні, перший крок — діаграма розсіювання: кожну пару (xᵢ, yᵢ) зображують точкою (X — по горизонталі, Y — по вертикалі). Оком зчитуємо напрям, силу, форму і викиди. Це ОБОВ'ЯЗКОВА передумова кореляційно-регресійного аналізу: діаграма показує, чи взагалі доречна ЛІНІЙНА модель (згадайте Приклад 5.1, де зв'язок є, але він не лінійний).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Коефіцієнт кореляції Пірсона перетворює якісне враження від діаграми на число: чисельник — це коваріація, знаменник нормує її на розкиди обох змінних, тож r БЕЗРОЗМІРНИЙ. Властивості: −1 ≤ r ≤ 1; знак показує напрям; |r| = 1 — точний лінійний зв'язок (усі точки на прямій); r = 0 — лінійного зв'язку немає. Орієнтовна шкала сили: 0.5–0.7 помірний, 0.7–0.9 сильний, понад 0.9 дуже сильний. Значущість перевіряють статистикою t = r·√((n−2)/(1−r²)) з df = n−2 (розподіл Стьюдента, та сама логіка перевірки гіпотез із Лекції 4).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notesSlide" Target="../notesSlides/notesSlide9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Relationship Id="rId3" Type="http://schemas.openxmlformats.org/officeDocument/2006/relationships/image" Target="../media/image10.png"/><Relationship Id="rId4" Type="http://schemas.openxmlformats.org/officeDocument/2006/relationships/image" Target="../media/image11.png"/><Relationship Id="rId5" Type="http://schemas.openxmlformats.org/officeDocument/2006/relationships/image" Target="../media/image12.png"/><Relationship Id="rId6" Type="http://schemas.openxmlformats.org/officeDocument/2006/relationships/notesSlide" Target="../notesSlides/notesSlide10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notesSlide" Target="../notesSlides/notesSlide11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Relationship Id="rId3" Type="http://schemas.openxmlformats.org/officeDocument/2006/relationships/notesSlide" Target="../notesSlides/notesSlide1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5" Type="http://schemas.openxmlformats.org/officeDocument/2006/relationships/notesSlide" Target="../notesSlides/notesSlide1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256032"/>
          </a:xfrm>
          <a:prstGeom prst="rect">
            <a:avLst/>
          </a:prstGeom>
          <a:solidFill>
            <a:srgbClr val="1E276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96596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000" b="1">
                <a:solidFill>
                  <a:srgbClr val="1C7293"/>
                </a:solidFill>
                <a:latin typeface="Segoe UI"/>
              </a:rPr>
              <a:t>Аналітика даних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2560320"/>
            <a:ext cx="1051560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800" b="1">
                <a:solidFill>
                  <a:srgbClr val="1E2761"/>
                </a:solidFill>
                <a:latin typeface="Segoe UI"/>
              </a:rPr>
              <a:t>Лекція 5. Регресійний та кореляційний аналіз</a:t>
            </a:r>
          </a:p>
        </p:txBody>
      </p:sp>
      <p:sp>
        <p:nvSpPr>
          <p:cNvPr id="5" name="Rectangle 4"/>
          <p:cNvSpPr/>
          <p:nvPr/>
        </p:nvSpPr>
        <p:spPr>
          <a:xfrm>
            <a:off x="850392" y="4224528"/>
            <a:ext cx="2743200" cy="381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822960" y="443484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0">
                <a:solidFill>
                  <a:srgbClr val="5A6378"/>
                </a:solidFill>
                <a:latin typeface="Segoe UI"/>
              </a:rPr>
              <a:t>Модуль 2 · Математична статистика</a:t>
            </a:r>
          </a:p>
        </p:txBody>
      </p:sp>
      <p:sp>
        <p:nvSpPr>
          <p:cNvPr id="7" name="Rectangle 6"/>
          <p:cNvSpPr/>
          <p:nvPr/>
        </p:nvSpPr>
        <p:spPr>
          <a:xfrm>
            <a:off x="0" y="6601968"/>
            <a:ext cx="12191695" cy="256032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Кількісні змінні: кореляція та регресія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Діаграма розсіювання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Напрям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додатний (Y росте з X) чи від'ємний (спадає)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Сила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наскільки щільно точки лягають уздовж уявної лінії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Форма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лінійна залежність чи криволінійна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Викиди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окремі точки, що різко вибиваються із загальної картини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Вибірковий коефіцієнт кореляції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5_correlation_typ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053" y="1463040"/>
            <a:ext cx="5230853" cy="4754880"/>
          </a:xfrm>
          <a:prstGeom prst="rect">
            <a:avLst/>
          </a:prstGeom>
        </p:spPr>
      </p:pic>
      <p:pic>
        <p:nvPicPr>
          <p:cNvPr id="5" name="Picture 4" descr="93feec093e85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017478"/>
            <a:ext cx="4480560" cy="1239303"/>
          </a:xfrm>
          <a:prstGeom prst="rect">
            <a:avLst/>
          </a:prstGeom>
        </p:spPr>
      </p:pic>
      <p:pic>
        <p:nvPicPr>
          <p:cNvPr id="6" name="Picture 5" descr="d3a75d17cd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208235"/>
            <a:ext cx="4480560" cy="1246909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Лінійна регресія: метод найменших квадратів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5_scatter_regression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501623"/>
            <a:ext cx="6583680" cy="4677713"/>
          </a:xfrm>
          <a:prstGeom prst="rect">
            <a:avLst/>
          </a:prstGeom>
        </p:spPr>
      </p:pic>
      <p:pic>
        <p:nvPicPr>
          <p:cNvPr id="5" name="Picture 4" descr="3ce6f523b43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1742188"/>
            <a:ext cx="4480560" cy="1190036"/>
          </a:xfrm>
          <a:prstGeom prst="rect">
            <a:avLst/>
          </a:prstGeom>
        </p:spPr>
      </p:pic>
      <p:pic>
        <p:nvPicPr>
          <p:cNvPr id="6" name="Picture 5" descr="98af3ff2612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3384" y="3200400"/>
            <a:ext cx="4007071" cy="1199692"/>
          </a:xfrm>
          <a:prstGeom prst="rect">
            <a:avLst/>
          </a:prstGeom>
        </p:spPr>
      </p:pic>
      <p:pic>
        <p:nvPicPr>
          <p:cNvPr id="7" name="Picture 6" descr="b3f250332529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6640" y="4722034"/>
            <a:ext cx="4480560" cy="1082503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Якість моделі та фіктивні змінні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Коефіцієнт детермінації та ANOVA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5_anov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662" y="1463040"/>
            <a:ext cx="5911636" cy="4754880"/>
          </a:xfrm>
          <a:prstGeom prst="rect">
            <a:avLst/>
          </a:prstGeom>
        </p:spPr>
      </p:pic>
      <p:pic>
        <p:nvPicPr>
          <p:cNvPr id="5" name="Picture 4" descr="31cea78a970c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1939523"/>
            <a:ext cx="4480560" cy="795365"/>
          </a:xfrm>
          <a:prstGeom prst="rect">
            <a:avLst/>
          </a:prstGeom>
        </p:spPr>
      </p:pic>
      <p:pic>
        <p:nvPicPr>
          <p:cNvPr id="6" name="Picture 5" descr="208969062ba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3339984"/>
            <a:ext cx="4480560" cy="920523"/>
          </a:xfrm>
          <a:prstGeom prst="rect">
            <a:avLst/>
          </a:prstGeom>
        </p:spPr>
      </p:pic>
      <p:pic>
        <p:nvPicPr>
          <p:cNvPr id="7" name="Picture 6" descr="6270643784b0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72272" y="4663440"/>
            <a:ext cx="2749295" cy="119969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Аналіз залишків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5_residual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5267" y="1371600"/>
            <a:ext cx="6658417" cy="4480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48640" y="6080760"/>
            <a:ext cx="11091672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400" b="0">
                <a:solidFill>
                  <a:srgbClr val="5A6378"/>
                </a:solidFill>
                <a:latin typeface="Segoe UI"/>
              </a:rPr>
              <a:t>залишки eᵢ = yᵢ − ŷᵢ малі й безсистемно розкидані навколо нуля — модель адекватна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Фіктивні змінні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5_dumm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876" y="1463040"/>
            <a:ext cx="5945208" cy="4754880"/>
          </a:xfrm>
          <a:prstGeom prst="rect">
            <a:avLst/>
          </a:prstGeom>
        </p:spPr>
      </p:pic>
      <p:pic>
        <p:nvPicPr>
          <p:cNvPr id="5" name="Picture 4" descr="dfeb0b19cab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2347724"/>
            <a:ext cx="4480560" cy="578811"/>
          </a:xfrm>
          <a:prstGeom prst="rect">
            <a:avLst/>
          </a:prstGeom>
        </p:spPr>
      </p:pic>
      <p:pic>
        <p:nvPicPr>
          <p:cNvPr id="6" name="Picture 5" descr="24167ecf47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519283"/>
            <a:ext cx="4480560" cy="62481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Підсумок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Двовимірна вибірка — пари (xᵢ, yᵢ); незалежність: повна ⇒ за сподіванням ⇒ некорельованість (зворотне хибне; Y=X² дає r=0)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Якісні змінні: таблиця спряженості; Eᵢⱼ=(рядокᵢ·стовпецьⱼ)/N; χ²=Σ(O−E)²/E, df=(r−1)(c−1)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Кількісні змінні: діаграма розсіювання; r∈[−1,1] — лише лінійний зв'язок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МНК: b₁=Σ(x−x̄)(y−ȳ)/Σ(x−x̄)², b₀=ȳ−b₁x̄; пряма через центр (x̄, ȳ)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Якість: SST=SSR+SSE; R²=SSR/SST=r²; фіктивні змінні — k−1 для k категорій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План лекції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Двовимірні дані: незалежна X та залежна Y; види залежності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Якісні змінні: таблиця спряженості, критерій згоди Пірсона χ²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Кількісні змінні: діаграма розсіювання, коефіцієнт кореляції r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Лінійна регресія: метод найменших квадратів (b₀, b₁)</a:t>
            </a:r>
          </a:p>
          <a:p>
            <a:pPr>
              <a:spcAft>
                <a:spcPts val="900"/>
              </a:spcAft>
            </a:pPr>
            <a:r>
              <a:rPr sz="1900" b="0">
                <a:solidFill>
                  <a:srgbClr val="1A2138"/>
                </a:solidFill>
                <a:latin typeface="Segoe UI"/>
              </a:rPr>
              <a:t>•  Якість моделі: R², розклад SST=SSR+SSE; фіктивні змінні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Двовимірні дані та види залежності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Двовимірна вибірка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Двовимірна вибірка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n пар (xᵢ, yᵢ) — дві ознаки, виміряні на одному об'єкті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Незалежна змінна X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«вхід», причина, керований фактор (регресор, предиктор)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Залежна змінна Y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відгук, який прагнемо пояснити або спрогнозувати через X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Види залежності (ієрархія)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Повна незалежність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P(Y|X)=P(Y): знання X не дає ЖОДНОЇ інформації про Y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Незалежність за сподіванням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M(Y|X)=M(Y): від X не залежить лише СЕРЕДНЄ Y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Некорельованість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Cov(X,Y)=0: немає ЛІНІЙНОГО зв'язку (найслабша умова)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E276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822960" y="2651760"/>
            <a:ext cx="2194560" cy="63500"/>
          </a:xfrm>
          <a:prstGeom prst="rect">
            <a:avLst/>
          </a:prstGeom>
          <a:solidFill>
            <a:srgbClr val="E4572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278892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800" b="1">
                <a:solidFill>
                  <a:srgbClr val="7FD9C0"/>
                </a:solidFill>
                <a:latin typeface="Segoe UI"/>
              </a:rPr>
              <a:t>Частина 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3246120"/>
            <a:ext cx="10515600" cy="2011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Segoe UI"/>
              </a:rPr>
              <a:t>Якісні змінні: таблиця спряженості та χ²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Таблиця спряженості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40080" y="1554480"/>
            <a:ext cx="10881360" cy="4937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Спостережувана частота Oᵢⱼ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кількість об'єктів у категорії i рядка та j стовпця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Граничні підсумки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суми по рядках і стовпцях (маргінальні)</a:t>
            </a:r>
          </a:p>
          <a:p>
            <a:pPr>
              <a:spcAft>
                <a:spcPts val="1000"/>
              </a:spcAft>
            </a:pPr>
            <a:r>
              <a:rPr sz="2200" b="1">
                <a:solidFill>
                  <a:srgbClr val="1C7293"/>
                </a:solidFill>
                <a:latin typeface="Segoe UI"/>
              </a:rPr>
              <a:t>Умовні ймовірності  </a:t>
            </a:r>
            <a:r>
              <a:rPr sz="1800" b="0">
                <a:solidFill>
                  <a:srgbClr val="1A2138"/>
                </a:solidFill>
                <a:latin typeface="Segoe UI"/>
              </a:rPr>
              <a:t>— розподіл усередині категорії; незалежність ⇔ умовний = граничний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Очікувані частоти за незалежності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5e468aefbc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0160" y="1681400"/>
            <a:ext cx="9601200" cy="1574960"/>
          </a:xfrm>
          <a:prstGeom prst="rect">
            <a:avLst/>
          </a:prstGeom>
        </p:spPr>
      </p:pic>
      <p:pic>
        <p:nvPicPr>
          <p:cNvPr id="5" name="Picture 4" descr="72b52b5a086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4851" y="3840480"/>
            <a:ext cx="9451817" cy="1828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310896"/>
            <a:ext cx="1106424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1E2761"/>
                </a:solidFill>
                <a:latin typeface="Segoe UI"/>
              </a:rPr>
              <a:t>Критерій згоди Пірсона (χ²)</a:t>
            </a:r>
          </a:p>
        </p:txBody>
      </p:sp>
      <p:sp>
        <p:nvSpPr>
          <p:cNvPr id="3" name="Rectangle 2"/>
          <p:cNvSpPr/>
          <p:nvPr/>
        </p:nvSpPr>
        <p:spPr>
          <a:xfrm>
            <a:off x="576072" y="1133856"/>
            <a:ext cx="1920240" cy="38100"/>
          </a:xfrm>
          <a:prstGeom prst="rect">
            <a:avLst/>
          </a:prstGeom>
          <a:solidFill>
            <a:srgbClr val="1C729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l05_contingenc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750131"/>
            <a:ext cx="6583680" cy="4180698"/>
          </a:xfrm>
          <a:prstGeom prst="rect">
            <a:avLst/>
          </a:prstGeom>
        </p:spPr>
      </p:pic>
      <p:pic>
        <p:nvPicPr>
          <p:cNvPr id="5" name="Picture 4" descr="470464233df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6640" y="1743552"/>
            <a:ext cx="4480560" cy="1787154"/>
          </a:xfrm>
          <a:prstGeom prst="rect">
            <a:avLst/>
          </a:prstGeom>
        </p:spPr>
      </p:pic>
      <p:pic>
        <p:nvPicPr>
          <p:cNvPr id="6" name="Picture 5" descr="518a83fa9869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06640" y="4447278"/>
            <a:ext cx="4480560" cy="76882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