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ввести задачу класифікації — передбачити не число (як регресія в Лекції 5), а категорію; навчитися оцінювати класифікатор матрицею невідповідності та метриками; і розібрати перший конкретний метод — kNN. Цією лекцією починається Модуль 3.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 чотирьох чисел матриці утворюють метрики (усього об'єктів N = TP+TN+FP+FN). Правильність (accuracy) — частка всіх правильних рішень. Точність (precision) відповідає на запитання «серед названих позитивними — скільки справді позитивні?», а чутливість, вона ж повнота (recall), — «серед справді позитивних — скільки ми вловили?». Специфічність (TNR) — частка правильно розпізнаних негативних. Точність і чутливість перебувають у напруженні — як повнота й чистота в §6.2.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Точність і чутливість зводять в одну величину — їхнє гармонійне середнє, F₁-міру. F₁ близька до 1, лише коли обидві — і точність, і чутливість — високі; провал будь-якої тягне F₁ вниз. На діаграмі — метрики для Прикладу 6.2 (матриця TP=45, FN=5, FP=10, TN=40): правильність 0.850, точність ≈0.818, чутливість 0.900, специфічність 0.800, F₁ ≈0.857. Модель добре вловлює позитиви (R=0.90), а помірна точність (частина тривог хибні, FP=10) трохи знижує F₁.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Правильність сама по собі оманлива на незбалансованих класах — парадокс правильності: якщо серед 1000 пацієнтів лише 10 хворих, класифікатор, що завжди каже «здоровий», має ACC = 0.99, але чутливість 0 — не виявив жодного хворого. Тому на рідкісний позитивний клас дивіться на чутливість, точність і F₁, а не лише на ACC. Єдина метрика, збалансована навіть за перекосу класів, — коефіцієнт кореляції Меттьюза: MCC ∈ [−1, 1], де +1 — ідеальне передбачення, 0 — рівень випадкового вгадування, −1 — цілковита протилежність. Для Прикладу 6.2 MCC ≈ 0.704.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Перший конкретний метод класифікації. Він не будує моделі взагалі, тож задача класифікації видно в найпрозорішому вигляді: «схожий об'єкт має схожий клас».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Найпростіший принцип класифікації: схожі об'єкти належать до схожих класів, а схожість вимірюють відстанню в просторі ознак. У методі k найближчих сусідів об'єкт відносять до класу, найпоширенішого серед його k найближчих об'єктів навчальної вибірки. kNN — приклад лінивого навчання: він не будує моделі, «навчання» зводиться до запам'ятовування вибірки, а всю роботу виконують під час класифікації (тоді й обчислюють відстані до всіх точок) — тому метод простий, але повільний на великих даних і чутливий до масштабу ознак. Приклад 6.3: для запиту q=(5,5) при k=1 перемагає одинокий сусід класу 1, а при k=3 його «переголошують» два сусіди класу 2 — відповіді різні, тому вибір k важливий.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«Найближчий» означає «найближчий за деякою метрикою». Евклідова відстань (p=2) — звична пряма («гіпотенуза»); манхеттенська (p=1) — сума модулів різниць («Г-подібний шлях»); відстань Мінковського порядку p їх узагальнює, а за p→∞ дає відстань Чебишова (максимум покоординатних різниць). Приклад 6.4: для x=(1,2), y=(4,6) евклідова = 5, манхеттенська = 7, Мінковського 3-го порядку ≈4.5, Чебишова = 4 — зі зростанням p відстань спадає, бо все більшу вагу перебирає найбільша з покоординатних різниць. Для категоріальних ознак різниці не означено — тоді беруть відстань Геммінга (кількість позицій, де вектори різняться).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kNN спирається на відстані, а відстань сліпа до сенсу ознак — просто додає квадрати різниць. Якщо ознаки мають різні масштаби, ознака з великими числами задавить решту. Приклад 6.6: для клієнтів (вік, дохід) «сира» евклідова відстань визначається майже лише доходом (тисячі проти десятків років), тож найближчим хибно виявляється старший клієнт; після нормалізації сусідство стає осмисленим. Мінімаксна нормалізація стискає ознаку в [0, 1], а z-стандартизація зводить її до нульового середнього й одиничного СКВ. Висновок: перед kNN числові ознаки майже завжди нормалізують — інакше метод фактично використовує одну «найбільшу» ознаку.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Параметр k керує гладкістю меж між класами. Малий k (напр. k=1) робить рішення чутливим до кожної точки, зокрема до шуму й викидів — межі «рвані», виникають острівці, є ризик перенавчання. Великий k усереднює по багатьох сусідах і згладжує межі, придушуючи шум; але якщо k завелике, у голосуванні беруть участь далекі, вже несхожі об'єкти (у крайньому разі k=N завжди повертає найбільший клас усієї вибірки — надмірне згладжування, недонавчання). Оптимальне k шукають експериментально за якістю на тестовій множині; практичне правило-орієнтир k ≈ √N. Типова помилка: за парного k у бінарній задачі можлива нічия — тому беріть непарне k (1, 3, 5, …).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У звичайному голосуванні всі k сусідів рівноправні, хоч один може бути впритул, а інший — на самому краю околу. Логічно дати ближчим сусідам більшу вагу: голос сусіда на відстані d береться з вагою 1/d або 1/d² (за d=0 — нескінченна вага, тобто збіг із навчальною точкою), а клас об'єкта — той, для якого сума ваг сусідів найбільша. Зважування, зокрема, розв'язує нічиї й пом'якшує вимогу до вибору k. Приклад 6.7: серед k=4 сусідів рахунок 2:2 дає нічию у звичайному голосуванні, а зважене (завдяки дуже близькому сусіду на відстані 1) впевнено віддає об'єкт класу A за обома схемами ваг.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класифікація передбачає категорію, а її якість завжди міряють матрицею невідповідності та похідними метриками (особливо F₁ і MCC на незбалансованих класах). kNN — найпрозоріший метод («схожий об'єкт має схожий клас»), але вимагає нормалізації ознак і вдалого (непарного) вибору k. Далі, у Лекції 7, — методи, що будують явну модель: дерева рішень.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карта. Перша половина лекції — загальна теорія класифікації та як міряти її якість; друга — перший конкретний метод, kNN. Наголосити: матриця невідповідності й метрики знадобляться для оцінювання всіх класифікаторів курсу (дерева — Лекція 7, баєсів — Лекція 8).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Спершу — сама задача класифікації, її критерії якості, місце в машинному навчанні та поділ даних на навчальні й тестові.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Класифікація — це навчання з учителем: будуємо правило, що кожному об'єкту за значеннями його ознак приписує один із наперед заданих класів. Ключова відмінність від регресії (Лекція 5): там ціль — неперервне число, тут — категорія, тому й якість міряють інакше — часткою правильно віднесених об'єктів. Приклад 6.1: банк за ознаками (вік, дохід, стаж) відносить заявника до класу «надати» чи «відмовити». Задачі бувають: за кількістю класів — бінарні (спам / не спам) і мультиномінальні (цифри 0–9); за числом ознак — одно- й багатовимірні; за характером відповіді — детерміністичні (одна мітка) й імовірнісні (ймовірності класів).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Будь-яке розбиття на класи оцінюють цими двома взаємодоповняльними критеріями, що перебувають у природному напруженні. Якщо оголосити всі об'єкти одним великим класом — повнота ідеальна (нічого не загублено), а чистота жахлива (група змішана); якщо кожен об'єкт зробити окремою групою — навпаки. Гарний класифікатор балансує повноту й чистоту; кількісно це напруження виражають метрики чутливості та точності (Частина 2), а в деревах рішень — ентропія та індекс Джині.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Класифікатор рідко програмують правилами вручну — його навчають на прикладах; це підгалузь штучного інтелекту, що застосовує статистичні прийоми. За тим, що саме відомо про дані під час навчання, розрізняють навчання з учителем (мітки відомі) і без учителя (міток немає). Типова помилка — плутати класифікацію з кластеризацією: обидві «розкладають по групах», але класифікація навчається на готових мітках і приписує наперед відомий клас, а кластеризація мітками не користується й формує групи сама.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Модель не можна чесно оцінювати на тих самих даних, на яких вона навчалася — вона могла їх просто запам'ятати. Тому наявні розмічені дані ділять. Мета — не мінімальна похибка на навчанні, а узагальнення: добра робота на нових, небачених об'єктах. Модель, що ідеально відтворює навчальні дані, але провалюється на тестових, — перенавчена (вловила випадковий шум замість закономірності). Для надійнішої оцінки застосовують перехресну перевірку, коли роль тесту по черзі грають різні частини даних.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Перш ніж вивчати конкретний метод, домовимося, як міряти його якість. Ці інструменти — матриця невідповідності та метрики — універсальні для всіх методів курсу.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Для бінарної класифікації один клас називають позитивним (той, що цікавить, — «хворий», «спам»), інший — негативним. Порівнюючи передбачення з істиною, кожен об'єкт потрапляє в одну з чотирьох клітинок: TP — позитивні, правильно названі позитивними; TN — негативні, правильно названі негативними; FP — негативні, помилково названі позитивними (помилка I роду, «хибна тривога»); FN — позитивні, помилково названі негативними (помилка II роду, «пропуск»). Розрізняти FP і FN критично: для медичного тесту пропуск хвороби (FN) значно небезпечніший за хибну тривогу (FP).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6. Класифікація. Метод k найближчих сусідів (kNN)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3 · Методи класифікації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Метрики якості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15030afada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353" y="1554480"/>
            <a:ext cx="7150813" cy="1219200"/>
          </a:xfrm>
          <a:prstGeom prst="rect">
            <a:avLst/>
          </a:prstGeom>
        </p:spPr>
      </p:pic>
      <p:pic>
        <p:nvPicPr>
          <p:cNvPr id="5" name="Picture 4" descr="194af9949a9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699" y="3078480"/>
            <a:ext cx="8274121" cy="1219200"/>
          </a:xfrm>
          <a:prstGeom prst="rect">
            <a:avLst/>
          </a:prstGeom>
        </p:spPr>
      </p:pic>
      <p:pic>
        <p:nvPicPr>
          <p:cNvPr id="6" name="Picture 5" descr="d0f0bb24530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1951" y="4602480"/>
            <a:ext cx="4657617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F₁-міра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metr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67833"/>
            <a:ext cx="6583680" cy="3945294"/>
          </a:xfrm>
          <a:prstGeom prst="rect">
            <a:avLst/>
          </a:prstGeom>
        </p:spPr>
      </p:pic>
      <p:pic>
        <p:nvPicPr>
          <p:cNvPr id="5" name="Picture 4" descr="c46d8c40eb8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699229"/>
            <a:ext cx="4480560" cy="16753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Коефіцієнт кореляції Меттьюза (MCC)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9edfbbbd5b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810271"/>
            <a:ext cx="9601200" cy="114601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Метод k найближчих сусідів (kNN)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Ідея kNN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knn_neighbo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3604" y="1371600"/>
            <a:ext cx="4541744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клас об'єкта = найпоширеніший серед k найближчих сусідів (тут k=3: голоси 1:2 → клас 2)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Функції відстані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dist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744" y="1463040"/>
            <a:ext cx="4527472" cy="4754880"/>
          </a:xfrm>
          <a:prstGeom prst="rect">
            <a:avLst/>
          </a:prstGeom>
        </p:spPr>
      </p:pic>
      <p:pic>
        <p:nvPicPr>
          <p:cNvPr id="5" name="Picture 4" descr="e2aa509f1dd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9212" y="1737360"/>
            <a:ext cx="4195416" cy="1199692"/>
          </a:xfrm>
          <a:prstGeom prst="rect">
            <a:avLst/>
          </a:prstGeom>
        </p:spPr>
      </p:pic>
      <p:pic>
        <p:nvPicPr>
          <p:cNvPr id="6" name="Picture 5" descr="c86a10d4f09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233" y="3200400"/>
            <a:ext cx="3979373" cy="1199692"/>
          </a:xfrm>
          <a:prstGeom prst="rect">
            <a:avLst/>
          </a:prstGeom>
        </p:spPr>
      </p:pic>
      <p:pic>
        <p:nvPicPr>
          <p:cNvPr id="7" name="Picture 6" descr="3ce549f52fa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699790"/>
            <a:ext cx="4480560" cy="112699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Нормалізація ознак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6ec3aba55fa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861" y="1554480"/>
            <a:ext cx="7037797" cy="1828800"/>
          </a:xfrm>
          <a:prstGeom prst="rect">
            <a:avLst/>
          </a:prstGeom>
        </p:spPr>
      </p:pic>
      <p:pic>
        <p:nvPicPr>
          <p:cNvPr id="5" name="Picture 4" descr="c9b632eb372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823" y="3840480"/>
            <a:ext cx="4523873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Вплив параметра k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effect_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326" y="1371600"/>
            <a:ext cx="8438300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малий k — рвані межі, чутливі до шуму (перенавчання); великий k — згладжені межі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Зважений kNN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weigh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003629"/>
            <a:ext cx="6583680" cy="3673701"/>
          </a:xfrm>
          <a:prstGeom prst="rect">
            <a:avLst/>
          </a:prstGeom>
        </p:spPr>
      </p:pic>
      <p:pic>
        <p:nvPicPr>
          <p:cNvPr id="5" name="Picture 4" descr="e0ddf941f19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010773"/>
            <a:ext cx="4480560" cy="10522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Класифікація — навчання з учителем: за ознаками передбачити категорію; якість = повнота + чистота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Дані ділять на тренувальну й тестову множини → узагальнення, уникнення перенавчання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Матриця невідповідності (TP, TN, FP, FN) → ACC, P, R, TNR, F₁, MCC; на перекосі класів ACC оманлива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kNN — ліниве навчання: клас = голос k найближчих сусідів; повільне на великих даних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Відстані (евклідова, манхеттенська, Мінковського, Геммінга); ознаки нормалізують; k непарне; зважений kNN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Класифікація: задача, повнота й чистота, типи задач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Машинне навчання: з учителем / без; тренувальна й тестова множини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Оцінювання: матриця невідповідності (TP, TN, FP, FN)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Метрики: правильність, точність, чутливість, F₁, MCC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Метод kNN: відстані, нормалізація, вибір k, зважений варіант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Класифікація як задача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Класифікація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Класифікація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за ознаками об'єкта передбачити його клас із наперед відомої множини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Ознаки x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вектор x = (x₁, …, xₘ) — предиктори; числові або категоріальні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Клас y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мітка з K наперед заданих класів; класифікатор ŷ = f(x)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Повнота і чистота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Повнота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усі об'єкти одного класу потрапляють в одну групу — без «загублених»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Чистота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кожна група містить об'єкти лише одного класу — без домішок чужих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Машинне навчання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Машинне навчання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комп'ютер «навчається» на даних, а не програмується явно на кожен випадок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Навчання з учителем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у прикладах відома правильна відповідь (мітка) — класифікація, регресія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Навчання без учителя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міток немає; модель сама шукає структуру — кластеризація (Модуль 4)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Тренувальна й тестова множини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Тренувальна множина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модель бачить під час навчання й на ній підбирає параметри (≈70–80 %)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Тестова множина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прихована до кінця; використовують один раз — оцінити якість на нових об'єктах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Перенавчання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модель «завчила» навчальні дані (шум), але провалюється на нових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Оцінювання класифікатора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Матриця невідповідності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6_confu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897" y="1371600"/>
            <a:ext cx="4605158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діагональ TP, TN — правильні рішення; поза діагоналлю FP, FN — два різні типи помилок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