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Мета лекції: перейти від методів без моделі (kNN, Лекція 6) до методів, що навчають ЯВНУ модель — набір правил, за якими об'єкт класифікують без звертання до навчальних даних. Почнемо з найпростішого одновимірного класифікатора OneR, що задає базовий рівень (baseline), тоді узагальнимо ідею до дерев рішень і розберемо три класичні алгоритми: ID3 (ентропія та приріст інформації), C4.5 (коефіцієнт приросту) і CART (індекс Джині та бінарні розбиття). Наскрізний приклад — «Спортивний канал». Тривалість — 1.5 год.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Чому саме Дохід. Розбиття за доходом одразу «вирізає» два ЧИСТИХ листи: Високий → обидва об'єкти «Так», Низький → усі три «Ні». Лише значення «Середній» лишається змішаним (3 «Так», 2 «Ні», H=0.971) — його гілку доведеться розщеплювати далі серед решти атрибутів. Саме тому дохід дає найменшу зважену ентропію й найбільший приріст.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Добудова дерева (Приклад 7.3). Для змішаної гілки «Середній» атрибути Стать і Студент? дають однакову зважену ентропію 0.551 — це нічия, за домовленістю беремо перший, Стать. Тоді Ч → обидва об'єкти «Так» (лист), а Ж → розщеплюємо за останнім атрибутом Студент?: Так → «Так», Ні → «Ні». Обидві гілки чисті. Отримане дерево повністю чисте — воно безпомилково класифікує всю навчальну вибірку.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ID3 має вроджене зміщення на користь багатозначних атрибутів: атрибут із багатьма значеннями дробить вибірку на дрібні (часто чисті) частини й має штучно завищений приріст. У крайньому разі атрибут-ідентифікатор дає H(D|A)=0 і максимальний приріст, хоча для класифікації нових об'єктів марний. C4.5 нормує приріст на власну інформацію розбиття SplitInfo (ентропію самого поділу за розмірами частин) і обирає атрибут із найбільшим коефіцієнтом. На вибірці Дохід: приріст 0.515, SplitInfo 1.485, коефіцієнт 0.347 — Дохід усе одно перемагає. Обережно: якщо SplitInfo=0, коефіцієнт не визначений — такий атрибут відкидають.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CART відрізняється двома рисами: за міру неоднорідності бере індекс Джині замість ентропії й будує строго БІНАРНЕ дерево (кожен вузол розщеплює дані рівно на дві гілки). Джині тлумачать як імовірність помилки випадкового вгадування класу: 0 для чистої множини, максимум 0.5 для двох рівних класів. Для атрибута з понад двома значеннями перебирають усі способи розділити значення на дві групи. На вибірці найменший зважений Джині 0.286 дає розбиття Дохід {Низький} | {Високий, Середній} — його й беруть коренем: низькодохідні глядачі одразу утворюють чистий лист «Ні».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Ентропія й індекс Джині — близькі міри: обидві мінімальні (0) для чистих вузлів і максимальні для рівномірних (ентропія — 1 біт, Джині — 0.5). На практиці вони майже завжди дають однакові дерева. Джині трохи дешевший обчислювально (без логарифмів), тому його часто беруть за замовчуванням. На відміну від ID3/C4.5, CART НЕ вилучає атрибут зі списку доступних: бінарне розбиття розділяє лише частину значень, тож той самий атрибут можна взяти знову глибше в дереві.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Ключове на винос: усі три алгоритми дерев — це рекурсивне розбиття вибірки на чистіші підмножини; різняться вони лише критерієм вибору атрибута (приріст інформації, коефіцієнт приросту, індекс Джині). OneR задає базовий рівень якості, з яким порівнюють складніші моделі. Дерева цінні прозорістю правил «if–then»; на практиці їх об'єднують в ансамблі (випадкові ліси, бустинг). Наступна лекція — ймовірнісний підхід, наївний баєсів класифікатор.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Дорожня карта лекції. Наголосити головну думку: усі три алгоритми дерев різняться лише КРИТЕРІЄМ вибору «найкращого» атрибута для розгалуження, а решта процедури спільна. Наскрізний приклад «Спортивний канал» (10 глядачів, 5 «Так» / 5 «Ні», класи збалансовані) супроводжує всі частини.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Класифікація — побудова правила, що за значеннями предикторів (вхідних атрибутів) передбачає категоріальний клас. Одновимірна класифікація спирається лише на один предиктор: така модель прозора й задає базовий рівень якості (baseline) — складнішу модель варто впроваджувати, лише якщо вона його відчутно перевершує. Наскрізний приклад «Спортивний канал»: за статтю, доходом і ознакою «студент?» передбачаємо, чи підписав глядач спортивний телеканал; 10 об'єктів, класи ідеально збалансовані (5 «Так», 5 «Ні»).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OneR («одне правило») для кожного предиктора будує правило «значення → найчастіший клас c*(x)», рахує сумарну похибку (число хибно класифікованих об'єктів) і обирає предиктор із НАЙМЕНШОЮ похибкою. На вибірці: Стать дає 3 помилки (точність 70%), Дохід — 2 (80%), Студент? — 4 (60%). Переможець — Дохід: правило «якщо дохід низький → Ні, інакше → Так». Пастка: OneR «любить» багатозначні атрибути (кожне значення трапляється рідко, правило запам'ятовує вибірку) — ту саму проблему побачимо в ID3.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Матриця помилок показує ХАРАКТЕР помилок, а не лише їх кількість. Позитивний клас — «Так». Правило за доходом дає TP=5, TN=3, FP=2, FN=0. Звідси: чутливість (повнота) TPR=1.0 — усіх справжніх підписників упіймали; специфічність TNR=0.6; PPV≈0.71; NPV=1.0; загальна правильність ACC=0.8 — ті самі 80%, що передбачила похибка. Правило ідеально розпізнає підписників, але «перестраховується»: двоє несхильних глядачів помилково зараховані до підписників (FP=2).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Дерево рішень — деревоподібна модель: кожен внутрішній вузол перевіряє значення одного атрибута, кожне ребро відповідає результату перевірки, кожен лист приписує клас. Класифікація об'єкта — це шлях від кореня до листа, що визначається значеннями його атрибутів. Дерево будують згори вниз, рекурсивно (процедура GenerateTree), розбиваючи навчальну вибірку на дедалі «чистіші» підмножини. Ключові питання на кожному кроці — за яким атрибутом розгалужувати (цьому присвячені частини про ID3, C4.5, CART) і коли зупинятися.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Вузол оголошують листом, якщо виконано хоча б одну з умов: (а) відповідна підмножина чиста — містить об'єкти лише одного класу; (б) підмножина порожня; (в) вичерпані всі доступні для розгалуження атрибути; (г) спрацювала задана розробником умова зупинки. У неоднорідних випадках (б)–(г) листу приписують НАЙПОШИРЕНІШИЙ клас серед його об'єктів, а для порожньої гілки — найпоширеніший клас батьківського вузла. В ID3 і C4.5 атрибут, за яким уже розгалужено, вилучають зі списку доступних.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Ентропія вимірює невизначеність класу в БІТАХ (логарифм за основою 2). Для двох класів вона дорівнює 0, коли множина чиста (усі об'єкти одного класу), і максимальна — 1 біт — коли класи представлені порівну. За домовленістю 0·log₂0 = 0. Для наскрізної вибірки (5 «Так», 5 «Ні») H(D)=1.0 біт. Типова помилка — узяти натуральний логарифм замість log₂: порядок атрибутів за приростом не зміниться, але числа не збігатимуться зі стандартними таблицями.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Розбивши вибірку за атрибутом на підмножини, обчислюють середньозважену ентропію розбиття — ентропії частин, зважені їхніми розмірами. Приріст інформації — це різниця між ентропією до й після розбиття; ID3 на кожному кроці обирає атрибут із НАЙБІЛЬШИМ приростом (рівносильно — з найменшою зваженою ентропією). На вибірці: Стать 0.875 (приріст 0.125), Дохід 0.485 (0.515), Студент? 0.971 (0.029). Найбільший приріст дає Дохід — його й беруть коренем дерева.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notesSlide" Target="../notesSlides/notesSlide8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notesSlide" Target="../notesSlides/notesSlide9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10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1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notesSlide" Target="../notesSlides/notesSlide1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notesSlide" Target="../notesSlides/notesSlide13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9659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1C7293"/>
                </a:solidFill>
                <a:latin typeface="Segoe UI"/>
              </a:rPr>
              <a:t>Аналітика даних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560320"/>
            <a:ext cx="10515600" cy="1737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1E2761"/>
                </a:solidFill>
                <a:latin typeface="Segoe UI"/>
              </a:rPr>
              <a:t>Лекція 7. Ординарні методи класифікації. Дерева рішень</a:t>
            </a:r>
          </a:p>
        </p:txBody>
      </p:sp>
      <p:sp>
        <p:nvSpPr>
          <p:cNvPr id="5" name="Rectangle 4"/>
          <p:cNvSpPr/>
          <p:nvPr/>
        </p:nvSpPr>
        <p:spPr>
          <a:xfrm>
            <a:off x="850392" y="4224528"/>
            <a:ext cx="2743200" cy="381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43484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5A6378"/>
                </a:solidFill>
                <a:latin typeface="Segoe UI"/>
              </a:rPr>
              <a:t>Модуль 3 · Методи класифікації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ID3: ентропія та приріст інформації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Ентропія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7_entropy_curv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359" y="1463040"/>
            <a:ext cx="6486241" cy="4754880"/>
          </a:xfrm>
          <a:prstGeom prst="rect">
            <a:avLst/>
          </a:prstGeom>
        </p:spPr>
      </p:pic>
      <p:pic>
        <p:nvPicPr>
          <p:cNvPr id="5" name="Picture 4" descr="f83dcd59795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098098"/>
            <a:ext cx="4480560" cy="1078063"/>
          </a:xfrm>
          <a:prstGeom prst="rect">
            <a:avLst/>
          </a:prstGeom>
        </p:spPr>
      </p:pic>
      <p:pic>
        <p:nvPicPr>
          <p:cNvPr id="6" name="Picture 5" descr="a1ad9d4542f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303123"/>
            <a:ext cx="4480560" cy="105713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Приріст інформації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7_split_ro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178" y="1463040"/>
            <a:ext cx="6458604" cy="4754880"/>
          </a:xfrm>
          <a:prstGeom prst="rect">
            <a:avLst/>
          </a:prstGeom>
        </p:spPr>
      </p:pic>
      <p:pic>
        <p:nvPicPr>
          <p:cNvPr id="5" name="Picture 4" descr="4e12bf9ebd3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106537"/>
            <a:ext cx="4480560" cy="1061185"/>
          </a:xfrm>
          <a:prstGeom prst="rect">
            <a:avLst/>
          </a:prstGeom>
        </p:spPr>
      </p:pic>
      <p:pic>
        <p:nvPicPr>
          <p:cNvPr id="6" name="Picture 5" descr="b9e82f551de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586709"/>
            <a:ext cx="4480560" cy="4899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Кореневе розбиття за доходом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7_parti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1830" y="1371600"/>
            <a:ext cx="5845292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Високий → усі «Так»; Низький → усі «Ні»; лише «Середній» — змішана (H = 0.971)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Дерево рішень ID3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7_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9922" y="1371600"/>
            <a:ext cx="6089108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Корінь Дохід; Середній → Стать → Студент? — повне дерево безпомилкове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C4.5: коефіцієнт приросту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Коефіцієнт приросту (gain ratio)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528b1ec8a9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0" y="1675790"/>
            <a:ext cx="9601200" cy="1586180"/>
          </a:xfrm>
          <a:prstGeom prst="rect">
            <a:avLst/>
          </a:prstGeom>
        </p:spPr>
      </p:pic>
      <p:pic>
        <p:nvPicPr>
          <p:cNvPr id="5" name="Picture 4" descr="dcb4f355b00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60" y="4081566"/>
            <a:ext cx="9601200" cy="134662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CART: індекс Джині та бінарні розбиття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Індекс Джині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7_gini_ro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869586"/>
            <a:ext cx="6583680" cy="3941787"/>
          </a:xfrm>
          <a:prstGeom prst="rect">
            <a:avLst/>
          </a:prstGeom>
        </p:spPr>
      </p:pic>
      <p:pic>
        <p:nvPicPr>
          <p:cNvPr id="5" name="Picture 4" descr="6e00d9df659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1959902"/>
            <a:ext cx="4480560" cy="1354455"/>
          </a:xfrm>
          <a:prstGeom prst="rect">
            <a:avLst/>
          </a:prstGeom>
        </p:spPr>
      </p:pic>
      <p:pic>
        <p:nvPicPr>
          <p:cNvPr id="6" name="Picture 5" descr="3d3e0ceef26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303579"/>
            <a:ext cx="4480560" cy="105622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Ентропія та Джині — близькі міри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7_gini_vs_entrop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2842" y="1371600"/>
            <a:ext cx="6463267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Обидві = 0 для чистого вузла й максимальні при p = 0.5 (H = 1 біт, G = 0.5)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План лекції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Одновимірна класифікація та алгоритм OneR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Дерева рішень: поняття, листи, алгоритм побудови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ID3: ентропія та приріст інформації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C4.5: коефіцієнт приросту (gain ratio)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CART: індекс Джині та бінарні розбиття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Підсумок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Одновимірна класифікація / OneR: атрибут із найменшою похибкою — Дохід, ACC 80%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Дерево рішень: ієрархія перевірок; лист = чистий / порожній / атрибути вичерпані / зупинка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ID3: приріст Gain = H(D) − H(D|A), H = −Σ pᵢ log₂ pᵢ; корінь Дохід (ентропія 0.485)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C4.5: коефіцієнт приросту Gain / SplitInfo — виправляє зміщення ID3 (Дохід 0.347)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CART: індекс Джині G = 1 − Σ pᵢ², бінарні розбиття; корінь {Низький} | {решта} (0.286)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Одновимірна класифікація та OneR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Класифікація й одновимірна модель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Класифікація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правило: за предикторами передбачити категоріальний клас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Одновимірна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рішення приймають за ОДНИМ атрибутом — прозоре правило-орієнтир (baseline)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«Спортивний канал»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наскрізний приклад: стать, дохід, студент? → чи підписав канал; 10 глядачів, 5:5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Алгоритм OneR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7_on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418" y="1463040"/>
            <a:ext cx="6396124" cy="4754880"/>
          </a:xfrm>
          <a:prstGeom prst="rect">
            <a:avLst/>
          </a:prstGeom>
        </p:spPr>
      </p:pic>
      <p:pic>
        <p:nvPicPr>
          <p:cNvPr id="5" name="Picture 4" descr="4dd58bc6ba5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282735"/>
            <a:ext cx="4480560" cy="708789"/>
          </a:xfrm>
          <a:prstGeom prst="rect">
            <a:avLst/>
          </a:prstGeom>
        </p:spPr>
      </p:pic>
      <p:pic>
        <p:nvPicPr>
          <p:cNvPr id="6" name="Picture 5" descr="215be8be675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398604"/>
            <a:ext cx="4480560" cy="86617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Матриця помилок правила OneR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7_confus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835" y="1463040"/>
            <a:ext cx="5249289" cy="4754880"/>
          </a:xfrm>
          <a:prstGeom prst="rect">
            <a:avLst/>
          </a:prstGeom>
        </p:spPr>
      </p:pic>
      <p:pic>
        <p:nvPicPr>
          <p:cNvPr id="5" name="Picture 4" descr="2ad3984037c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1775402"/>
            <a:ext cx="4480560" cy="1123607"/>
          </a:xfrm>
          <a:prstGeom prst="rect">
            <a:avLst/>
          </a:prstGeom>
        </p:spPr>
      </p:pic>
      <p:pic>
        <p:nvPicPr>
          <p:cNvPr id="6" name="Picture 5" descr="54756c29051b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0467" y="3200400"/>
            <a:ext cx="4412905" cy="1199692"/>
          </a:xfrm>
          <a:prstGeom prst="rect">
            <a:avLst/>
          </a:prstGeom>
        </p:spPr>
      </p:pic>
      <p:pic>
        <p:nvPicPr>
          <p:cNvPr id="7" name="Picture 6" descr="89bdb04c5927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2562" y="4663440"/>
            <a:ext cx="4328716" cy="11996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Дерева рішень: поняття та побудова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Дерево рішень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Внутрішній вузол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перевіряє значення одного атрибута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Ребро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відповідає результату перевірки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Лист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приписує клас об'єкту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Коли вузол стає листом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Чистий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об'єкти лише одного класу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Порожній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жодного об'єкта не потрапило в гілку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Атрибути вичерпані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немає за чим далі розгалужувати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Умова зупинки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мінімум об'єктів або максимальна глибина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