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  <p:sldId id="274" r:id="rId26"/>
    <p:sldId id="275" r:id="rId2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Relationship Id="rId25" Type="http://schemas.openxmlformats.org/officeDocument/2006/relationships/slide" Target="slides/slide18.xml"/><Relationship Id="rId26" Type="http://schemas.openxmlformats.org/officeDocument/2006/relationships/slide" Target="slides/slide19.xml"/><Relationship Id="rId27" Type="http://schemas.openxmlformats.org/officeDocument/2006/relationships/slide" Target="slides/slide20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Мета лекції — навчитися будувати класифікатор, що повертає не лише ярлик, а ймовірність належності до класу. Ми виведемо формулу наївного Байєса, оцінимо всі її множники частотами з навчальної вибірки, розберемо наскрізний приклад «Спортивний канал», натрапимо на проблему нульових імовірностей і виправимо її згладжуванням Лапласа, а насамкінець застосуємо метод до баєсового спам-фільтра. Тривалість — 1.5 год.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Добуток P(C)·∏P(xj|C) — це незнормована оцінка, а не ймовірність: сума таких оцінок за класами зазвичай не дорівнює 1. Щоб отримати саму ймовірність, оцінки нормують — ділять на їх суму за всіма класами (це і є свідчення P(x) за формулою повної ймовірності, бо класи вичерпні й несумісні). Для вибору класу-переможця нормування не потрібне; воно потрібне лише коли звітуєте саму ймовірність. Типова помилка — плутати незнормовану оцінку з імовірністю.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Об'єкт 8 — (Ч, Середній, студент Так). Оцінка класу «Так»: 0.5·0.6·0.6·0.6=0.108; класу «Ні»: 0.5·0.2·0.4·0.4=0.016. Після нормування P(Так|x8)=0.108/0.124≈0.871 &gt; 0.5 — прогноз «Так», що збігається зі справжнім класом. Стовпчики показують, як дві незнормовані оцінки (0.108 і 0.016) перетворюються на дві апостеріорні ймовірності 0.871 і 0.129.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Проробивши обчислення для всіх десяти об'єктів, дістаємо апостеріорні P(Так) = 1.00; 0.33; 0.00; 0.00; 0.75; 1.00; 0.53; 0.87; 0.00; 0.33. Наївний Байєс правильно класифікував усі 10 об'єктів — правильність за навчальними даними 100%, рівно як дерево ID3 з Лекції 7; методи збігаються в кожному рядку. Різниця у виході: дерево дає лише ярлик, наївний Байєс — ще й ступінь упевненості (порівняйте «граничний» рядок 7 з P=0.53 і «впевнений» рядок 8 з P=0.87 — дерево між ними не розрізняє). Нулі в рядках 3, 4, 9 — це проблема, до якої повертаємось у наступній частині.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Розберемо три характерні слабкі місця методу — і як згладжування Лапласа лікує найгостріше з них, нульові ймовірності.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Наївне припущення рідко точне: якщо ознаки корелюють, метод враховує спільну інформацію двічі й дає надто категоричні ймовірності (рейтинг класів при цьому часто зберігається). Найгостріша біда — нульові ймовірності: якщо значення не трапилось у класі, P(xj|C)=0 обнуляє весь добуток, хоч би якими переконливими були інші ознаки (у нашій вибірці так поводяться два нулі — об'єкти 3, 4, 9 дають P(Так)=0). Із багатьма ознаками добуток дрібних чисел може зникнути в нуль через скінченну точність (underflow), тож на практиці працюють із сумою логарифмів. Пропущену в об'єкті ознаку наївна структура дозволяє просто пропустити у добутку — решта множників від неї не залежать.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Щоб жодна ймовірність не була точним нулем, до кожного підрахунку додають один «уявний» об'єкт: +1 у чисельнику й +mj у знаменнику, де mj — кількість різних значень ознаки. Так нульова P(Низький|Так) стає (0+1)/(5+3)=0.125, а сума трьох згладжених імовірностей доходу лишається 1 — нормування зберігається. Типова помилка — додати 1 у чисельник, але забути mj у знаменнику: тоді суми перестають дорівнювати 1. Зі згладжуванням об'єкт 3 дістає вже не фальшивий нуль, а чесні P(Так)=0.400 проти 0.600 на користь «Ні»; правильність на всій вибірці лишається 100%, але ймовірності «м'якші» — крайні 0.000 і 1.000 підтягуються до середини.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Підсумуємо сильні сторони наївного Байєса й розглянемо його класичне застосування — фільтрацію спаму.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Головні переваги — швидкість (лінійне навчання, дешева класифікація), прозорість (видно, яка саме ознака й наскільки схилила рішення), стійкість до нерелевантних ознак (рівномірно розподілена ознака майже не впливає на вибір) і мала потреба в даних (оцінюють лише одновимірні ймовірності). Недоліки ми фактично вже назвали у частині 3: хибне припущення незалежності спотворює самі числа P(C|x); метод бачить кожну ознаку окремо й не вловлює взаємодій між ними; чутливість до нулів (лікується згладжуванням); потрібна представницька вибірка, інакше апріорні та умовні ймовірності систематично зсунуті.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Класичне застосування наївного Байєса — фільтрація спаму: два класи «спам» і «не спам» (ham), а ознаки листа — слова, що в ньому трапляються. Спамовість слова p(w) — це апостеріорна ймовірність «лист спам» за умови наявності самого слова: b(w) — частка спам-листів, що містять слово, g(w) — частка звичайних листів із ним. Для «виграш» (b=0.8, g=0.1) p=0.8/0.9≈0.889 — сильно спамове; для «зустріч» p≈0.125 — чисте. p(w)→1 для суто спамових слів, →0 для суто чистих.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Базова схема усереднює спамовість слів листа й порівнює з порогом 0.5: «виграш кредит» дає 0.819 → спам, «зустріч кредит» — 0.438 → не спам. Усереднення — спрощена схема зі слайдів; строгий наївний Байєс комбінує слова не середнім, а добутком (краще — сумою логарифмів): для «виграш кредит» добуткова формула дає ≈0.96 — ще рішучіше, ніж усереднення. Покращення фільтра прибирають типові вади: згладжування рідкісних слів, прибирання нейтральних слів (p≈0.5), аналіз повторів, біграми/фрази та попередня обробка тексту (стемінг, нижній регістр).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Дорожня карта лекції. Наголосити: наївний Байєс — найпоширеніший ймовірнісний класифікатор. Його ідея — за теоремою Байєса перевести відомі з даних умовні ймовірності ознак на апостеріорну ймовірність класу, а наївне припущення про умовну незалежність робить обчислення здійсненним.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Ключове на винос: наївний Байєс — швидкий, прозорий ймовірнісний класифікатор, що перетворює легко оцінювані частоти на апостеріорну ймовірність класу через теорему Байєса й наївне припущення про незалежність. Згладжування Лапласа — обов'язковий практичний штрих, що усуває нулі. Наступна лекція переходить від класифікації (навчання з учителем) до кластеризації — пошуку структури в даних без наперед відомих класів.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Переходимо від однозначних рішень Лекції 7 до ймовірнісного погляду й пригадуємо теорему Байєса у формі, зручній для класифікації.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Дерево рішень і One Rule повертали ярлик класу. Ймовірнісний підхід оцінює P(C|x) для кожного класу — і лише потім, за потреби, обирає клас за цими ймовірностями. Такий вихід багатший: дає впевненість (0.99 проти 0.51 — той самий клас, різна довіра), дозволяє порівнювати з порогом залежно від ціни помилки й природно впорядковує об'єкти для скорингу.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Теорема Байєса — місток від того, що легко порахувати з даних (як часто клас породжує таку ознаку, P(x|C)), до того, що ми хочемо знати (P(C|x)). P(C) — апріорна ймовірність класу, P(x|C) — правдоподібність, P(C|x) — апостеріорна, P(x) — свідчення. Об'єкту приписують клас із найбільшою апостеріорною ймовірністю (правило MAP). Ключове: знаменник P(x) не залежить від класу, тож при виборі класу його можна відкинути.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Оцінити P(x|C) для цілого вектора ознак напряму неможливо: кількість комбінацій зростає мультиплікативно (прокляття розмірності), і в малій вибірці з 10 рядків більшість із них не трапляється жодного разу. Вихід — наївне припущення: якщо клас відомий, значення однієї ознаки не дає інформації про іншу, тож спільна правдоподібність розпадається у добуток одновимірних. Припущення «наївне», бо в реальних даних ознаки зазвичай залежні (дохід і статус студента корелюють); проте для вибору класу важливий не точний добуток, а який клас дає більший, — тож метод часто працює добре навіть при хибному припущенні.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Підставивши наївне припущення в теорему Байєса, дістаємо робочу формулу методу: апостеріорна ймовірність пропорційна добутку апріорної ймовірності класу та правдоподібностей окремих ознак. Знак пропорційності ховає сталий для всіх класів множник 1/P(x). Клас обирають за найбільшою правою частиною — замість однієї важкої спільної ймовірності перемножуємо m простих одновимірних, кожну з яких легко оцінити частотою.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Тепер оцінимо всі множники формули відносними частотами з навчальної вибірки й проженемо метод на наскрізному прикладі — тій самій вибірці «Спортивний канал», що й у Лекції 7.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Обидва типи множників оцінюють відносними частотами (це оцінки методом максимальної правдоподібності). Апріорна ймовірність — частка об'єктів класу серед усіх N; у вибірці «Спортивний канал» класи збалансовані: P(Так)=P(Ні)=5/10=0.5. Умовну ймовірність рахують лише всередині класу: щоб оцінити P(Дохід=Високий|Так), дивимося лише на підписників і беремо їх частку з високим доходом. Навчання — один прохід по вибірці (лінійне за розміром даних).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png"/><Relationship Id="rId3" Type="http://schemas.openxmlformats.org/officeDocument/2006/relationships/image" Target="../media/image10.png"/><Relationship Id="rId4" Type="http://schemas.openxmlformats.org/officeDocument/2006/relationships/notesSlide" Target="../notesSlides/notesSlide10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1.png"/><Relationship Id="rId3" Type="http://schemas.openxmlformats.org/officeDocument/2006/relationships/image" Target="../media/image12.png"/><Relationship Id="rId4" Type="http://schemas.openxmlformats.org/officeDocument/2006/relationships/image" Target="../media/image13.png"/><Relationship Id="rId5" Type="http://schemas.openxmlformats.org/officeDocument/2006/relationships/image" Target="../media/image14.png"/><Relationship Id="rId6" Type="http://schemas.openxmlformats.org/officeDocument/2006/relationships/notesSlide" Target="../notesSlides/notesSlide11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5.png"/><Relationship Id="rId3" Type="http://schemas.openxmlformats.org/officeDocument/2006/relationships/notesSlide" Target="../notesSlides/notesSlide12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3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4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6.png"/><Relationship Id="rId3" Type="http://schemas.openxmlformats.org/officeDocument/2006/relationships/image" Target="../media/image17.png"/><Relationship Id="rId4" Type="http://schemas.openxmlformats.org/officeDocument/2006/relationships/image" Target="../media/image18.png"/><Relationship Id="rId5" Type="http://schemas.openxmlformats.org/officeDocument/2006/relationships/notesSlide" Target="../notesSlides/notesSlide15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6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9.png"/><Relationship Id="rId3" Type="http://schemas.openxmlformats.org/officeDocument/2006/relationships/image" Target="../media/image20.png"/><Relationship Id="rId4" Type="http://schemas.openxmlformats.org/officeDocument/2006/relationships/image" Target="../media/image21.png"/><Relationship Id="rId5" Type="http://schemas.openxmlformats.org/officeDocument/2006/relationships/notesSlide" Target="../notesSlides/notesSlide18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2.png"/><Relationship Id="rId3" Type="http://schemas.openxmlformats.org/officeDocument/2006/relationships/notesSlide" Target="../notesSlides/notesSlide19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0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3" Type="http://schemas.openxmlformats.org/officeDocument/2006/relationships/image" Target="../media/image6.png"/><Relationship Id="rId4" Type="http://schemas.openxmlformats.org/officeDocument/2006/relationships/notesSlide" Target="../notesSlides/notesSlide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8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3" Type="http://schemas.openxmlformats.org/officeDocument/2006/relationships/image" Target="../media/image8.png"/><Relationship Id="rId4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256032"/>
          </a:xfrm>
          <a:prstGeom prst="rect">
            <a:avLst/>
          </a:prstGeom>
          <a:solidFill>
            <a:srgbClr val="1E27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22960" y="196596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000" b="1">
                <a:solidFill>
                  <a:srgbClr val="1C7293"/>
                </a:solidFill>
                <a:latin typeface="Segoe UI"/>
              </a:rPr>
              <a:t>Аналітика даних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2560320"/>
            <a:ext cx="10515600" cy="17373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800" b="1">
                <a:solidFill>
                  <a:srgbClr val="1E2761"/>
                </a:solidFill>
                <a:latin typeface="Segoe UI"/>
              </a:rPr>
              <a:t>Лекція 8. Ймовірнісні методи класифікації. Наївний баєсів класифікатор</a:t>
            </a:r>
          </a:p>
        </p:txBody>
      </p:sp>
      <p:sp>
        <p:nvSpPr>
          <p:cNvPr id="5" name="Rectangle 4"/>
          <p:cNvSpPr/>
          <p:nvPr/>
        </p:nvSpPr>
        <p:spPr>
          <a:xfrm>
            <a:off x="850392" y="4224528"/>
            <a:ext cx="2743200" cy="38100"/>
          </a:xfrm>
          <a:prstGeom prst="rect">
            <a:avLst/>
          </a:prstGeom>
          <a:solidFill>
            <a:srgbClr val="E4572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822960" y="443484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800" b="0">
                <a:solidFill>
                  <a:srgbClr val="5A6378"/>
                </a:solidFill>
                <a:latin typeface="Segoe UI"/>
              </a:rPr>
              <a:t>Модуль 3 · Класифікація даних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601968"/>
            <a:ext cx="12191695" cy="256032"/>
          </a:xfrm>
          <a:prstGeom prst="rect">
            <a:avLst/>
          </a:prstGeom>
          <a:solidFill>
            <a:srgbClr val="1C729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10896"/>
            <a:ext cx="1106424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1">
                <a:solidFill>
                  <a:srgbClr val="1E2761"/>
                </a:solidFill>
                <a:latin typeface="Segoe UI"/>
              </a:rPr>
              <a:t>Нормування: від оцінки до ймовірності</a:t>
            </a:r>
          </a:p>
        </p:txBody>
      </p:sp>
      <p:sp>
        <p:nvSpPr>
          <p:cNvPr id="3" name="Rectangle 2"/>
          <p:cNvSpPr/>
          <p:nvPr/>
        </p:nvSpPr>
        <p:spPr>
          <a:xfrm>
            <a:off x="576072" y="1133856"/>
            <a:ext cx="1920240" cy="38100"/>
          </a:xfrm>
          <a:prstGeom prst="rect">
            <a:avLst/>
          </a:prstGeom>
          <a:solidFill>
            <a:srgbClr val="1C729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0b6c72263687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1590" y="1554480"/>
            <a:ext cx="7858339" cy="1828800"/>
          </a:xfrm>
          <a:prstGeom prst="rect">
            <a:avLst/>
          </a:prstGeom>
        </p:spPr>
      </p:pic>
      <p:pic>
        <p:nvPicPr>
          <p:cNvPr id="5" name="Picture 4" descr="70c9c48cdc45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32822" y="3840480"/>
            <a:ext cx="5495875" cy="18288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10896"/>
            <a:ext cx="1106424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1">
                <a:solidFill>
                  <a:srgbClr val="1E2761"/>
                </a:solidFill>
                <a:latin typeface="Segoe UI"/>
              </a:rPr>
              <a:t>Приклад: класифікація об'єкта 8</a:t>
            </a:r>
          </a:p>
        </p:txBody>
      </p:sp>
      <p:sp>
        <p:nvSpPr>
          <p:cNvPr id="3" name="Rectangle 2"/>
          <p:cNvSpPr/>
          <p:nvPr/>
        </p:nvSpPr>
        <p:spPr>
          <a:xfrm>
            <a:off x="576072" y="1133856"/>
            <a:ext cx="1920240" cy="38100"/>
          </a:xfrm>
          <a:prstGeom prst="rect">
            <a:avLst/>
          </a:prstGeom>
          <a:solidFill>
            <a:srgbClr val="1C729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l08_posterior_bar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8640" y="2251011"/>
            <a:ext cx="6583680" cy="3178938"/>
          </a:xfrm>
          <a:prstGeom prst="rect">
            <a:avLst/>
          </a:prstGeom>
        </p:spPr>
      </p:pic>
      <p:pic>
        <p:nvPicPr>
          <p:cNvPr id="5" name="Picture 4" descr="7fe04a6760b5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06640" y="2159443"/>
            <a:ext cx="4480560" cy="355525"/>
          </a:xfrm>
          <a:prstGeom prst="rect">
            <a:avLst/>
          </a:prstGeom>
        </p:spPr>
      </p:pic>
      <p:pic>
        <p:nvPicPr>
          <p:cNvPr id="6" name="Picture 5" descr="9b27b1d8e925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06640" y="3614886"/>
            <a:ext cx="4480560" cy="370720"/>
          </a:xfrm>
          <a:prstGeom prst="rect">
            <a:avLst/>
          </a:prstGeom>
        </p:spPr>
      </p:pic>
      <p:pic>
        <p:nvPicPr>
          <p:cNvPr id="7" name="Picture 6" descr="b7cf6682b00b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06640" y="4913242"/>
            <a:ext cx="4480560" cy="700087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10896"/>
            <a:ext cx="1106424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1">
                <a:solidFill>
                  <a:srgbClr val="1E2761"/>
                </a:solidFill>
                <a:latin typeface="Segoe UI"/>
              </a:rPr>
              <a:t>Усі 10 об'єктів вибірки</a:t>
            </a:r>
          </a:p>
        </p:txBody>
      </p:sp>
      <p:sp>
        <p:nvSpPr>
          <p:cNvPr id="3" name="Rectangle 2"/>
          <p:cNvSpPr/>
          <p:nvPr/>
        </p:nvSpPr>
        <p:spPr>
          <a:xfrm>
            <a:off x="576072" y="1133856"/>
            <a:ext cx="1920240" cy="38100"/>
          </a:xfrm>
          <a:prstGeom prst="rect">
            <a:avLst/>
          </a:prstGeom>
          <a:solidFill>
            <a:srgbClr val="1C729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l08_posterior_all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51715" y="1371600"/>
            <a:ext cx="7485522" cy="448056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48640" y="6080760"/>
            <a:ext cx="11091672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400" b="0">
                <a:solidFill>
                  <a:srgbClr val="5A6378"/>
                </a:solidFill>
                <a:latin typeface="Segoe UI"/>
              </a:rPr>
              <a:t>P(Так|x) з порогом 0.5 · наївний Байєс безпомилковий (100%) — той самий результат, що й дерево ID3, але з мірою впевненості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E276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822960" y="2651760"/>
            <a:ext cx="2194560" cy="63500"/>
          </a:xfrm>
          <a:prstGeom prst="rect">
            <a:avLst/>
          </a:prstGeom>
          <a:solidFill>
            <a:srgbClr val="E4572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22960" y="278892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800" b="1">
                <a:solidFill>
                  <a:srgbClr val="7FD9C0"/>
                </a:solidFill>
                <a:latin typeface="Segoe UI"/>
              </a:rPr>
              <a:t>Частина 3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3246120"/>
            <a:ext cx="10515600" cy="2011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Segoe UI"/>
              </a:rPr>
              <a:t>Проблеми наївного Байєса та згладжування Лапласа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10896"/>
            <a:ext cx="1106424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1">
                <a:solidFill>
                  <a:srgbClr val="1E2761"/>
                </a:solidFill>
                <a:latin typeface="Segoe UI"/>
              </a:rPr>
              <a:t>Проблеми наївного Байєса</a:t>
            </a:r>
          </a:p>
        </p:txBody>
      </p:sp>
      <p:sp>
        <p:nvSpPr>
          <p:cNvPr id="3" name="Rectangle 2"/>
          <p:cNvSpPr/>
          <p:nvPr/>
        </p:nvSpPr>
        <p:spPr>
          <a:xfrm>
            <a:off x="576072" y="1133856"/>
            <a:ext cx="1920240" cy="38100"/>
          </a:xfrm>
          <a:prstGeom prst="rect">
            <a:avLst/>
          </a:prstGeom>
          <a:solidFill>
            <a:srgbClr val="1C729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40080" y="1554480"/>
            <a:ext cx="10881360" cy="4937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</a:pPr>
            <a:r>
              <a:rPr sz="2200" b="1">
                <a:solidFill>
                  <a:srgbClr val="1C7293"/>
                </a:solidFill>
                <a:latin typeface="Segoe UI"/>
              </a:rPr>
              <a:t>Залежність атрибутів  </a:t>
            </a:r>
            <a:r>
              <a:rPr sz="1800" b="0">
                <a:solidFill>
                  <a:srgbClr val="1A2138"/>
                </a:solidFill>
                <a:latin typeface="Segoe UI"/>
              </a:rPr>
              <a:t>— корельовані ознаки враховуються двічі → надто категоричні P(C|x)</a:t>
            </a:r>
          </a:p>
          <a:p>
            <a:pPr>
              <a:spcAft>
                <a:spcPts val="1000"/>
              </a:spcAft>
            </a:pPr>
            <a:r>
              <a:rPr sz="2200" b="1">
                <a:solidFill>
                  <a:srgbClr val="1C7293"/>
                </a:solidFill>
                <a:latin typeface="Segoe UI"/>
              </a:rPr>
              <a:t>Нульові ймовірності  </a:t>
            </a:r>
            <a:r>
              <a:rPr sz="1800" b="0">
                <a:solidFill>
                  <a:srgbClr val="1A2138"/>
                </a:solidFill>
                <a:latin typeface="Segoe UI"/>
              </a:rPr>
              <a:t>— одне незнайоме значення обнуляє весь добуток класу</a:t>
            </a:r>
          </a:p>
          <a:p>
            <a:pPr>
              <a:spcAft>
                <a:spcPts val="1000"/>
              </a:spcAft>
            </a:pPr>
            <a:r>
              <a:rPr sz="2200" b="1">
                <a:solidFill>
                  <a:srgbClr val="1C7293"/>
                </a:solidFill>
                <a:latin typeface="Segoe UI"/>
              </a:rPr>
              <a:t>Переповнення (underflow)  </a:t>
            </a:r>
            <a:r>
              <a:rPr sz="1800" b="0">
                <a:solidFill>
                  <a:srgbClr val="1A2138"/>
                </a:solidFill>
                <a:latin typeface="Segoe UI"/>
              </a:rPr>
              <a:t>— добуток багатьох малих чисел зникає — рятує сума логарифмів</a:t>
            </a:r>
          </a:p>
          <a:p>
            <a:pPr>
              <a:spcAft>
                <a:spcPts val="1000"/>
              </a:spcAft>
            </a:pPr>
            <a:r>
              <a:rPr sz="2200" b="1">
                <a:solidFill>
                  <a:srgbClr val="1C7293"/>
                </a:solidFill>
                <a:latin typeface="Segoe UI"/>
              </a:rPr>
              <a:t>Відсутні атрибути  </a:t>
            </a:r>
            <a:r>
              <a:rPr sz="1800" b="0">
                <a:solidFill>
                  <a:srgbClr val="1A2138"/>
                </a:solidFill>
                <a:latin typeface="Segoe UI"/>
              </a:rPr>
              <a:t>— пропущену ознаку просто пропускають у добутку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10896"/>
            <a:ext cx="1106424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1">
                <a:solidFill>
                  <a:srgbClr val="1E2761"/>
                </a:solidFill>
                <a:latin typeface="Segoe UI"/>
              </a:rPr>
              <a:t>Адитивне (Лапласове) згладжування</a:t>
            </a:r>
          </a:p>
        </p:txBody>
      </p:sp>
      <p:sp>
        <p:nvSpPr>
          <p:cNvPr id="3" name="Rectangle 2"/>
          <p:cNvSpPr/>
          <p:nvPr/>
        </p:nvSpPr>
        <p:spPr>
          <a:xfrm>
            <a:off x="576072" y="1133856"/>
            <a:ext cx="1920240" cy="38100"/>
          </a:xfrm>
          <a:prstGeom prst="rect">
            <a:avLst/>
          </a:prstGeom>
          <a:solidFill>
            <a:srgbClr val="1C729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l08_laplac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8640" y="1726713"/>
            <a:ext cx="6583680" cy="4227534"/>
          </a:xfrm>
          <a:prstGeom prst="rect">
            <a:avLst/>
          </a:prstGeom>
        </p:spPr>
      </p:pic>
      <p:pic>
        <p:nvPicPr>
          <p:cNvPr id="5" name="Picture 4" descr="2e72cb5509ca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06640" y="2199445"/>
            <a:ext cx="4480560" cy="875368"/>
          </a:xfrm>
          <a:prstGeom prst="rect">
            <a:avLst/>
          </a:prstGeom>
        </p:spPr>
      </p:pic>
      <p:pic>
        <p:nvPicPr>
          <p:cNvPr id="6" name="Picture 5" descr="5d79462407b6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06640" y="4348871"/>
            <a:ext cx="4480560" cy="965637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E276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822960" y="2651760"/>
            <a:ext cx="2194560" cy="63500"/>
          </a:xfrm>
          <a:prstGeom prst="rect">
            <a:avLst/>
          </a:prstGeom>
          <a:solidFill>
            <a:srgbClr val="E4572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22960" y="278892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800" b="1">
                <a:solidFill>
                  <a:srgbClr val="7FD9C0"/>
                </a:solidFill>
                <a:latin typeface="Segoe UI"/>
              </a:rPr>
              <a:t>Частина 4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3246120"/>
            <a:ext cx="10515600" cy="2011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Segoe UI"/>
              </a:rPr>
              <a:t>Переваги методу та баєсів спам-фільтр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10896"/>
            <a:ext cx="1106424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1">
                <a:solidFill>
                  <a:srgbClr val="1E2761"/>
                </a:solidFill>
                <a:latin typeface="Segoe UI"/>
              </a:rPr>
              <a:t>Переваги наївного Байєса</a:t>
            </a:r>
          </a:p>
        </p:txBody>
      </p:sp>
      <p:sp>
        <p:nvSpPr>
          <p:cNvPr id="3" name="Rectangle 2"/>
          <p:cNvSpPr/>
          <p:nvPr/>
        </p:nvSpPr>
        <p:spPr>
          <a:xfrm>
            <a:off x="576072" y="1133856"/>
            <a:ext cx="1920240" cy="38100"/>
          </a:xfrm>
          <a:prstGeom prst="rect">
            <a:avLst/>
          </a:prstGeom>
          <a:solidFill>
            <a:srgbClr val="1C729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40080" y="1554480"/>
            <a:ext cx="10881360" cy="4937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</a:pPr>
            <a:r>
              <a:rPr sz="2200" b="1">
                <a:solidFill>
                  <a:srgbClr val="1C7293"/>
                </a:solidFill>
                <a:latin typeface="Segoe UI"/>
              </a:rPr>
              <a:t>Швидкість  </a:t>
            </a:r>
            <a:r>
              <a:rPr sz="1800" b="0">
                <a:solidFill>
                  <a:srgbClr val="1A2138"/>
                </a:solidFill>
                <a:latin typeface="Segoe UI"/>
              </a:rPr>
              <a:t>— навчання — один прохід по даних; класифікація — кілька множень; масштабується на потокові дані</a:t>
            </a:r>
          </a:p>
          <a:p>
            <a:pPr>
              <a:spcAft>
                <a:spcPts val="1000"/>
              </a:spcAft>
            </a:pPr>
            <a:r>
              <a:rPr sz="2200" b="1">
                <a:solidFill>
                  <a:srgbClr val="1C7293"/>
                </a:solidFill>
                <a:latin typeface="Segoe UI"/>
              </a:rPr>
              <a:t>Прозорість  </a:t>
            </a:r>
            <a:r>
              <a:rPr sz="1800" b="0">
                <a:solidFill>
                  <a:srgbClr val="1A2138"/>
                </a:solidFill>
                <a:latin typeface="Segoe UI"/>
              </a:rPr>
              <a:t>— кожну умовну ймовірність можна прочитати й пояснити</a:t>
            </a:r>
          </a:p>
          <a:p>
            <a:pPr>
              <a:spcAft>
                <a:spcPts val="1000"/>
              </a:spcAft>
            </a:pPr>
            <a:r>
              <a:rPr sz="2200" b="1">
                <a:solidFill>
                  <a:srgbClr val="1C7293"/>
                </a:solidFill>
                <a:latin typeface="Segoe UI"/>
              </a:rPr>
              <a:t>Стійкість до нерелевантних ознак  </a:t>
            </a:r>
            <a:r>
              <a:rPr sz="1800" b="0">
                <a:solidFill>
                  <a:srgbClr val="1A2138"/>
                </a:solidFill>
                <a:latin typeface="Segoe UI"/>
              </a:rPr>
              <a:t>— шумна ознака дає однакові множники всім класам — метод її фактично відкидає</a:t>
            </a:r>
          </a:p>
          <a:p>
            <a:pPr>
              <a:spcAft>
                <a:spcPts val="1000"/>
              </a:spcAft>
            </a:pPr>
            <a:r>
              <a:rPr sz="2200" b="1">
                <a:solidFill>
                  <a:srgbClr val="1C7293"/>
                </a:solidFill>
                <a:latin typeface="Segoe UI"/>
              </a:rPr>
              <a:t>Мала потреба в даних  </a:t>
            </a:r>
            <a:r>
              <a:rPr sz="1800" b="0">
                <a:solidFill>
                  <a:srgbClr val="1A2138"/>
                </a:solidFill>
                <a:latin typeface="Segoe UI"/>
              </a:rPr>
              <a:t>— оцінюють лише одновимірні P(xj|C) — розумні результати навіть на малих вибірках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10896"/>
            <a:ext cx="1106424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1">
                <a:solidFill>
                  <a:srgbClr val="1E2761"/>
                </a:solidFill>
                <a:latin typeface="Segoe UI"/>
              </a:rPr>
              <a:t>Баєсів спам-фільтр: спамовість слова</a:t>
            </a:r>
          </a:p>
        </p:txBody>
      </p:sp>
      <p:sp>
        <p:nvSpPr>
          <p:cNvPr id="3" name="Rectangle 2"/>
          <p:cNvSpPr/>
          <p:nvPr/>
        </p:nvSpPr>
        <p:spPr>
          <a:xfrm>
            <a:off x="576072" y="1133856"/>
            <a:ext cx="1920240" cy="38100"/>
          </a:xfrm>
          <a:prstGeom prst="rect">
            <a:avLst/>
          </a:prstGeom>
          <a:solidFill>
            <a:srgbClr val="1C729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l08_spam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8640" y="1997706"/>
            <a:ext cx="6583680" cy="3685548"/>
          </a:xfrm>
          <a:prstGeom prst="rect">
            <a:avLst/>
          </a:prstGeom>
        </p:spPr>
      </p:pic>
      <p:pic>
        <p:nvPicPr>
          <p:cNvPr id="5" name="Picture 4" descr="80fc228ef03b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06640" y="2077766"/>
            <a:ext cx="4480560" cy="1118727"/>
          </a:xfrm>
          <a:prstGeom prst="rect">
            <a:avLst/>
          </a:prstGeom>
        </p:spPr>
      </p:pic>
      <p:pic>
        <p:nvPicPr>
          <p:cNvPr id="6" name="Picture 5" descr="716e0c593611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06640" y="4319876"/>
            <a:ext cx="4480560" cy="1023626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10896"/>
            <a:ext cx="1106424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1">
                <a:solidFill>
                  <a:srgbClr val="1E2761"/>
                </a:solidFill>
                <a:latin typeface="Segoe UI"/>
              </a:rPr>
              <a:t>Рішення спам-фільтра за вагою слів</a:t>
            </a:r>
          </a:p>
        </p:txBody>
      </p:sp>
      <p:sp>
        <p:nvSpPr>
          <p:cNvPr id="3" name="Rectangle 2"/>
          <p:cNvSpPr/>
          <p:nvPr/>
        </p:nvSpPr>
        <p:spPr>
          <a:xfrm>
            <a:off x="576072" y="1133856"/>
            <a:ext cx="1920240" cy="38100"/>
          </a:xfrm>
          <a:prstGeom prst="rect">
            <a:avLst/>
          </a:prstGeom>
          <a:solidFill>
            <a:srgbClr val="1C729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l08_spam_email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28563" y="1371600"/>
            <a:ext cx="7331825" cy="448056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48640" y="6080760"/>
            <a:ext cx="11091672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400" b="0">
                <a:solidFill>
                  <a:srgbClr val="5A6378"/>
                </a:solidFill>
                <a:latin typeface="Segoe UI"/>
              </a:rPr>
              <a:t>«виграш кредит»: (0.889+0.750)/2 = 0.819 &gt; 0.5 → спам · «зустріч кредит»: 0.438 &lt; 0.5 → не спам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10896"/>
            <a:ext cx="1106424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1">
                <a:solidFill>
                  <a:srgbClr val="1E2761"/>
                </a:solidFill>
                <a:latin typeface="Segoe UI"/>
              </a:rPr>
              <a:t>План лекції</a:t>
            </a:r>
          </a:p>
        </p:txBody>
      </p:sp>
      <p:sp>
        <p:nvSpPr>
          <p:cNvPr id="3" name="Rectangle 2"/>
          <p:cNvSpPr/>
          <p:nvPr/>
        </p:nvSpPr>
        <p:spPr>
          <a:xfrm>
            <a:off x="576072" y="1133856"/>
            <a:ext cx="1920240" cy="38100"/>
          </a:xfrm>
          <a:prstGeom prst="rect">
            <a:avLst/>
          </a:prstGeom>
          <a:solidFill>
            <a:srgbClr val="1C729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40080" y="1554480"/>
            <a:ext cx="10881360" cy="4937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900"/>
              </a:spcAft>
            </a:pPr>
            <a:r>
              <a:rPr sz="1900" b="0">
                <a:solidFill>
                  <a:srgbClr val="1A2138"/>
                </a:solidFill>
                <a:latin typeface="Segoe UI"/>
              </a:rPr>
              <a:t>•  Ймовірнісна класифікація: від ярлика до P(C|x)</a:t>
            </a:r>
          </a:p>
          <a:p>
            <a:pPr>
              <a:spcAft>
                <a:spcPts val="900"/>
              </a:spcAft>
            </a:pPr>
            <a:r>
              <a:rPr sz="1900" b="0">
                <a:solidFill>
                  <a:srgbClr val="1A2138"/>
                </a:solidFill>
                <a:latin typeface="Segoe UI"/>
              </a:rPr>
              <a:t>•  Теорема Байєса та правило MAP</a:t>
            </a:r>
          </a:p>
          <a:p>
            <a:pPr>
              <a:spcAft>
                <a:spcPts val="900"/>
              </a:spcAft>
            </a:pPr>
            <a:r>
              <a:rPr sz="1900" b="0">
                <a:solidFill>
                  <a:srgbClr val="1A2138"/>
                </a:solidFill>
                <a:latin typeface="Segoe UI"/>
              </a:rPr>
              <a:t>•  Наївне припущення й апостеріорна ймовірність</a:t>
            </a:r>
          </a:p>
          <a:p>
            <a:pPr>
              <a:spcAft>
                <a:spcPts val="900"/>
              </a:spcAft>
            </a:pPr>
            <a:r>
              <a:rPr sz="1900" b="0">
                <a:solidFill>
                  <a:srgbClr val="1A2138"/>
                </a:solidFill>
                <a:latin typeface="Segoe UI"/>
              </a:rPr>
              <a:t>•  Оцінювання ймовірностей частотами; приклад «Спортивний канал»</a:t>
            </a:r>
          </a:p>
          <a:p>
            <a:pPr>
              <a:spcAft>
                <a:spcPts val="900"/>
              </a:spcAft>
            </a:pPr>
            <a:r>
              <a:rPr sz="1900" b="0">
                <a:solidFill>
                  <a:srgbClr val="1A2138"/>
                </a:solidFill>
                <a:latin typeface="Segoe UI"/>
              </a:rPr>
              <a:t>•  Проблема нульових імовірностей і згладжування Лапласа</a:t>
            </a:r>
          </a:p>
          <a:p>
            <a:pPr>
              <a:spcAft>
                <a:spcPts val="900"/>
              </a:spcAft>
            </a:pPr>
            <a:r>
              <a:rPr sz="1900" b="0">
                <a:solidFill>
                  <a:srgbClr val="1A2138"/>
                </a:solidFill>
                <a:latin typeface="Segoe UI"/>
              </a:rPr>
              <a:t>•  Переваги методу та баєсів спам-фільтр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10896"/>
            <a:ext cx="1106424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1">
                <a:solidFill>
                  <a:srgbClr val="1E2761"/>
                </a:solidFill>
                <a:latin typeface="Segoe UI"/>
              </a:rPr>
              <a:t>Підсумок</a:t>
            </a:r>
          </a:p>
        </p:txBody>
      </p:sp>
      <p:sp>
        <p:nvSpPr>
          <p:cNvPr id="3" name="Rectangle 2"/>
          <p:cNvSpPr/>
          <p:nvPr/>
        </p:nvSpPr>
        <p:spPr>
          <a:xfrm>
            <a:off x="576072" y="1133856"/>
            <a:ext cx="1920240" cy="38100"/>
          </a:xfrm>
          <a:prstGeom prst="rect">
            <a:avLst/>
          </a:prstGeom>
          <a:solidFill>
            <a:srgbClr val="1C729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40080" y="1554480"/>
            <a:ext cx="10881360" cy="4937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900"/>
              </a:spcAft>
            </a:pPr>
            <a:r>
              <a:rPr sz="1900" b="0">
                <a:solidFill>
                  <a:srgbClr val="1A2138"/>
                </a:solidFill>
                <a:latin typeface="Segoe UI"/>
              </a:rPr>
              <a:t>•  Ймовірнісний класифікатор оцінює P(C|x), а не лише ярлик: впевненість, поріг, скоринг</a:t>
            </a:r>
          </a:p>
          <a:p>
            <a:pPr>
              <a:spcAft>
                <a:spcPts val="900"/>
              </a:spcAft>
            </a:pPr>
            <a:r>
              <a:rPr sz="1900" b="0">
                <a:solidFill>
                  <a:srgbClr val="1A2138"/>
                </a:solidFill>
                <a:latin typeface="Segoe UI"/>
              </a:rPr>
              <a:t>•  Теорема Байєса P(C|x)=P(x|C)P(C)/P(x); для вибору класу знаменник відкидають (argmax)</a:t>
            </a:r>
          </a:p>
          <a:p>
            <a:pPr>
              <a:spcAft>
                <a:spcPts val="900"/>
              </a:spcAft>
            </a:pPr>
            <a:r>
              <a:rPr sz="1900" b="0">
                <a:solidFill>
                  <a:srgbClr val="1A2138"/>
                </a:solidFill>
                <a:latin typeface="Segoe UI"/>
              </a:rPr>
              <a:t>•  Наївне припущення → P(C|x) ∝ P(C)·∏ P(xj|C); множники оцінюють частотами</a:t>
            </a:r>
          </a:p>
          <a:p>
            <a:pPr>
              <a:spcAft>
                <a:spcPts val="900"/>
              </a:spcAft>
            </a:pPr>
            <a:r>
              <a:rPr sz="1900" b="0">
                <a:solidFill>
                  <a:srgbClr val="1A2138"/>
                </a:solidFill>
                <a:latin typeface="Segoe UI"/>
              </a:rPr>
              <a:t>•  «Спортивний канал»: 100% правильності, як і дерево ID3, але з мірою впевненості</a:t>
            </a:r>
          </a:p>
          <a:p>
            <a:pPr>
              <a:spcAft>
                <a:spcPts val="900"/>
              </a:spcAft>
            </a:pPr>
            <a:r>
              <a:rPr sz="1900" b="0">
                <a:solidFill>
                  <a:srgbClr val="1A2138"/>
                </a:solidFill>
                <a:latin typeface="Segoe UI"/>
              </a:rPr>
              <a:t>•  Проблеми: залежність ознак; нульові ймовірності та underflow; відсутні атрибути</a:t>
            </a:r>
          </a:p>
          <a:p>
            <a:pPr>
              <a:spcAft>
                <a:spcPts val="900"/>
              </a:spcAft>
            </a:pPr>
            <a:r>
              <a:rPr sz="1900" b="0">
                <a:solidFill>
                  <a:srgbClr val="1A2138"/>
                </a:solidFill>
                <a:latin typeface="Segoe UI"/>
              </a:rPr>
              <a:t>•  Згладжування Лапласа P(xj=v|C)=(count+1)/(N_C+mj) усуває нулі (об'єкт 3: 0.000→0.400)</a:t>
            </a:r>
          </a:p>
          <a:p>
            <a:pPr>
              <a:spcAft>
                <a:spcPts val="900"/>
              </a:spcAft>
            </a:pPr>
            <a:r>
              <a:rPr sz="1900" b="0">
                <a:solidFill>
                  <a:srgbClr val="1A2138"/>
                </a:solidFill>
                <a:latin typeface="Segoe UI"/>
              </a:rPr>
              <a:t>•  Спам-фільтр: спамовість слова p(w)=b(w)/(b(w)+g(w)), вага слів проти порога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E276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822960" y="2651760"/>
            <a:ext cx="2194560" cy="63500"/>
          </a:xfrm>
          <a:prstGeom prst="rect">
            <a:avLst/>
          </a:prstGeom>
          <a:solidFill>
            <a:srgbClr val="E4572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22960" y="278892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800" b="1">
                <a:solidFill>
                  <a:srgbClr val="7FD9C0"/>
                </a:solidFill>
                <a:latin typeface="Segoe UI"/>
              </a:rPr>
              <a:t>Частина 1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3246120"/>
            <a:ext cx="10515600" cy="2011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Segoe UI"/>
              </a:rPr>
              <a:t>Від ярлика до ймовірності: теорема Байєса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10896"/>
            <a:ext cx="1106424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1">
                <a:solidFill>
                  <a:srgbClr val="1E2761"/>
                </a:solidFill>
                <a:latin typeface="Segoe UI"/>
              </a:rPr>
              <a:t>Ймовірнісна класифікація</a:t>
            </a:r>
          </a:p>
        </p:txBody>
      </p:sp>
      <p:sp>
        <p:nvSpPr>
          <p:cNvPr id="3" name="Rectangle 2"/>
          <p:cNvSpPr/>
          <p:nvPr/>
        </p:nvSpPr>
        <p:spPr>
          <a:xfrm>
            <a:off x="576072" y="1133856"/>
            <a:ext cx="1920240" cy="38100"/>
          </a:xfrm>
          <a:prstGeom prst="rect">
            <a:avLst/>
          </a:prstGeom>
          <a:solidFill>
            <a:srgbClr val="1C729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40080" y="1554480"/>
            <a:ext cx="10881360" cy="4937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</a:pPr>
            <a:r>
              <a:rPr sz="2200" b="1">
                <a:solidFill>
                  <a:srgbClr val="1C7293"/>
                </a:solidFill>
                <a:latin typeface="Segoe UI"/>
              </a:rPr>
              <a:t>Ймовірнісний класифікатор  </a:t>
            </a:r>
            <a:r>
              <a:rPr sz="1800" b="0">
                <a:solidFill>
                  <a:srgbClr val="1A2138"/>
                </a:solidFill>
                <a:latin typeface="Segoe UI"/>
              </a:rPr>
              <a:t>— оцінює P(C|x) для кожного класу, а не лише повертає ярлик</a:t>
            </a:r>
          </a:p>
          <a:p>
            <a:pPr>
              <a:spcAft>
                <a:spcPts val="1000"/>
              </a:spcAft>
            </a:pPr>
            <a:r>
              <a:rPr sz="2200" b="1">
                <a:solidFill>
                  <a:srgbClr val="1C7293"/>
                </a:solidFill>
                <a:latin typeface="Segoe UI"/>
              </a:rPr>
              <a:t>Впевненість  </a:t>
            </a:r>
            <a:r>
              <a:rPr sz="1800" b="0">
                <a:solidFill>
                  <a:srgbClr val="1A2138"/>
                </a:solidFill>
                <a:latin typeface="Segoe UI"/>
              </a:rPr>
              <a:t>— P=0.99 і P=0.51 дають той самий клас, але різна довіра</a:t>
            </a:r>
          </a:p>
          <a:p>
            <a:pPr>
              <a:spcAft>
                <a:spcPts val="1000"/>
              </a:spcAft>
            </a:pPr>
            <a:r>
              <a:rPr sz="2200" b="1">
                <a:solidFill>
                  <a:srgbClr val="1C7293"/>
                </a:solidFill>
                <a:latin typeface="Segoe UI"/>
              </a:rPr>
              <a:t>Поріг за ціною помилки  </a:t>
            </a:r>
            <a:r>
              <a:rPr sz="1800" b="0">
                <a:solidFill>
                  <a:srgbClr val="1A2138"/>
                </a:solidFill>
                <a:latin typeface="Segoe UI"/>
              </a:rPr>
              <a:t>— ймовірність порівнюють із порогом; дорожча помилка — вищий поріг</a:t>
            </a:r>
          </a:p>
          <a:p>
            <a:pPr>
              <a:spcAft>
                <a:spcPts val="1000"/>
              </a:spcAft>
            </a:pPr>
            <a:r>
              <a:rPr sz="2200" b="1">
                <a:solidFill>
                  <a:srgbClr val="1C7293"/>
                </a:solidFill>
                <a:latin typeface="Segoe UI"/>
              </a:rPr>
              <a:t>Скоринг  </a:t>
            </a:r>
            <a:r>
              <a:rPr sz="1800" b="0">
                <a:solidFill>
                  <a:srgbClr val="1A2138"/>
                </a:solidFill>
                <a:latin typeface="Segoe UI"/>
              </a:rPr>
              <a:t>— ймовірності природно впорядковують об'єкти — від найімовірніших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10896"/>
            <a:ext cx="1106424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1">
                <a:solidFill>
                  <a:srgbClr val="1E2761"/>
                </a:solidFill>
                <a:latin typeface="Segoe UI"/>
              </a:rPr>
              <a:t>Теорема Байєса та правило MAP</a:t>
            </a:r>
          </a:p>
        </p:txBody>
      </p:sp>
      <p:sp>
        <p:nvSpPr>
          <p:cNvPr id="3" name="Rectangle 2"/>
          <p:cNvSpPr/>
          <p:nvPr/>
        </p:nvSpPr>
        <p:spPr>
          <a:xfrm>
            <a:off x="576072" y="1133856"/>
            <a:ext cx="1920240" cy="38100"/>
          </a:xfrm>
          <a:prstGeom prst="rect">
            <a:avLst/>
          </a:prstGeom>
          <a:solidFill>
            <a:srgbClr val="1C729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a0554fdacaa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71267" y="1554480"/>
            <a:ext cx="8618985" cy="1828800"/>
          </a:xfrm>
          <a:prstGeom prst="rect">
            <a:avLst/>
          </a:prstGeom>
        </p:spPr>
      </p:pic>
      <p:pic>
        <p:nvPicPr>
          <p:cNvPr id="5" name="Picture 4" descr="213f7cd2b37a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0160" y="3950936"/>
            <a:ext cx="9601200" cy="1607887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10896"/>
            <a:ext cx="1106424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1">
                <a:solidFill>
                  <a:srgbClr val="1E2761"/>
                </a:solidFill>
                <a:latin typeface="Segoe UI"/>
              </a:rPr>
              <a:t>Наївне припущення про умовну незалежність</a:t>
            </a:r>
          </a:p>
        </p:txBody>
      </p:sp>
      <p:sp>
        <p:nvSpPr>
          <p:cNvPr id="3" name="Rectangle 2"/>
          <p:cNvSpPr/>
          <p:nvPr/>
        </p:nvSpPr>
        <p:spPr>
          <a:xfrm>
            <a:off x="576072" y="1133856"/>
            <a:ext cx="1920240" cy="38100"/>
          </a:xfrm>
          <a:prstGeom prst="rect">
            <a:avLst/>
          </a:prstGeom>
          <a:solidFill>
            <a:srgbClr val="1C729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l08_naive_structur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8640" y="1492096"/>
            <a:ext cx="6583680" cy="4696768"/>
          </a:xfrm>
          <a:prstGeom prst="rect">
            <a:avLst/>
          </a:prstGeom>
        </p:spPr>
      </p:pic>
      <p:pic>
        <p:nvPicPr>
          <p:cNvPr id="5" name="Picture 4" descr="24a17e831f8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06640" y="3087724"/>
            <a:ext cx="4480560" cy="89835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10896"/>
            <a:ext cx="1106424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1">
                <a:solidFill>
                  <a:srgbClr val="1E2761"/>
                </a:solidFill>
                <a:latin typeface="Segoe UI"/>
              </a:rPr>
              <a:t>Апостеріорна ймовірність наївного Байєса</a:t>
            </a:r>
          </a:p>
        </p:txBody>
      </p:sp>
      <p:sp>
        <p:nvSpPr>
          <p:cNvPr id="3" name="Rectangle 2"/>
          <p:cNvSpPr/>
          <p:nvPr/>
        </p:nvSpPr>
        <p:spPr>
          <a:xfrm>
            <a:off x="576072" y="1133856"/>
            <a:ext cx="1920240" cy="38100"/>
          </a:xfrm>
          <a:prstGeom prst="rect">
            <a:avLst/>
          </a:prstGeom>
          <a:solidFill>
            <a:srgbClr val="1C729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l08_prior_likelihoo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8640" y="2341655"/>
            <a:ext cx="6583680" cy="2997649"/>
          </a:xfrm>
          <a:prstGeom prst="rect">
            <a:avLst/>
          </a:prstGeom>
        </p:spPr>
      </p:pic>
      <p:pic>
        <p:nvPicPr>
          <p:cNvPr id="5" name="Picture 4" descr="cc75cb5bd184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06640" y="2975955"/>
            <a:ext cx="4480560" cy="1121887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E276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822960" y="2651760"/>
            <a:ext cx="2194560" cy="63500"/>
          </a:xfrm>
          <a:prstGeom prst="rect">
            <a:avLst/>
          </a:prstGeom>
          <a:solidFill>
            <a:srgbClr val="E4572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22960" y="278892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800" b="1">
                <a:solidFill>
                  <a:srgbClr val="7FD9C0"/>
                </a:solidFill>
                <a:latin typeface="Segoe UI"/>
              </a:rPr>
              <a:t>Частина 2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3246120"/>
            <a:ext cx="10515600" cy="2011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Segoe UI"/>
              </a:rPr>
              <a:t>Оцінювання ймовірностей і приклад «Спортивний канал»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10896"/>
            <a:ext cx="1106424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1">
                <a:solidFill>
                  <a:srgbClr val="1E2761"/>
                </a:solidFill>
                <a:latin typeface="Segoe UI"/>
              </a:rPr>
              <a:t>Оцінювання ймовірностей за частотами</a:t>
            </a:r>
          </a:p>
        </p:txBody>
      </p:sp>
      <p:sp>
        <p:nvSpPr>
          <p:cNvPr id="3" name="Rectangle 2"/>
          <p:cNvSpPr/>
          <p:nvPr/>
        </p:nvSpPr>
        <p:spPr>
          <a:xfrm>
            <a:off x="576072" y="1133856"/>
            <a:ext cx="1920240" cy="38100"/>
          </a:xfrm>
          <a:prstGeom prst="rect">
            <a:avLst/>
          </a:prstGeom>
          <a:solidFill>
            <a:srgbClr val="1C729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ec2d1304f640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69632" y="1554480"/>
            <a:ext cx="4822256" cy="1828800"/>
          </a:xfrm>
          <a:prstGeom prst="rect">
            <a:avLst/>
          </a:prstGeom>
        </p:spPr>
      </p:pic>
      <p:pic>
        <p:nvPicPr>
          <p:cNvPr id="5" name="Picture 4" descr="fb9b2f237684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33047" y="3840480"/>
            <a:ext cx="8695426" cy="18288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