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Мета лекції: перейти від класифікації (з учителем) до кластеризації (без учителя); означити задачу, показати, чому її не можна розв'язати перебором, увести відстані та докладно розібрати метод k-середніх. Наприкінці — його слабкі місця й «м'який» варіант c-середніх. Тривалість — 1.5 год. Практичні ітерації «руками» й програмна реалізація — у лабораторній роботі 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Алгоритм чергує два кроки. Ініціалізація: обираємо k псевдовипадкових центроїдів. Віднесення: кожну точку відносимо до кластера з найближчим центроїдом (порівнювати можна квадрати відстаней — корінь обчислювати не треба, результат той самий). Перерахунок: новий центроїд кожного кластера — середнє його точок. Збіжність: якщо центроїди перестали зміщуватися (жодне віднесення не змінилося, SSE перестала спадати), зупиняємось. Кожна ітерація не збільшує SSE, а розбиттів скінченне число — тож алгоритм завжди збігається, на практиці за кілька ітерацій.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Приклад 9.4: 6 точок на площині, k=2, навмисно невдала ініціалізація — обидва центри в лівому згустку (μ_1=A(1,2), μ_2=B(2,2)). Ітерація 1: майже всі точки тяжіють до μ_2, центри перераховуються як середні; SSE падає зі 119 до 43.6. Ітерація 2: точки B і C переходять ліворуч, утворюється природний поділ «лівих» {A,B,C} і «правих» {D,E,F}; SSE=6. Попри невдалий старт алгоритм за дві ітерації знайшов правильне розбиття.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Ліворуч — як монотонно спадала цільова функція: 119 → 43.6 → 6 → 6. На третій ітерації віднесення не змінюється, центроїди лишаються тими самими — критерій збіжності виконано, алгоритм завершено. Праворуч — фінальний результат: кластери {A,B,C} і {D,E,F} з центроїдами (5/3, 8/3) та (22/3, 5), фінальна SSE=6. Головний висновок прикладу: навіть з поганого старту k-середніх швидко сходиться до розумного розбиття.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Сильні сторони: k-середніх простий, швидкий (складність O(nkdt) на t ітерацій) і добре масштабується на великі дані; центроїд легко інтерпретувати як «типового представника» кластера. Слабкі місця й ліки до них: треба задати k (підбирають методом ліктя чи силуетом); чутливість до ініціалізації — різні старти дають різні локальні мінімуми (рятують кілька запусків або розумний старт k-means++); чутливість до викидів, бо центр — середнє (стійкіший k-медоїдів, де центр — реальний об'єкт); схильність утворювати опуклі, приблизно кулясті кластери — витягнуті чи різнорозмірні він ділить погано. Найчастіша причина «дивних» кластерів — ненормалізовані ознаки та невилучені викиди; підготовка даних тут важливіша за вибір алгоритму.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«Правильне» k наперед невідоме, тож його підбирають, порівнюючи розбиття за різних k. Метод ліктя будує залежність SSE від числа кластерів k і шукає точку «ліктя» — те k, після якого SSE спадає вже повільно. На графіку помітний злам при k=2: додавати більше кластерів далі майже не зменшує SSE, отже двох груп достатньо. Альтернатива — силует, який оцінює, наскільки об'єкти «свої» у своїх кластерах (докладніше у Лекції 10).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У k-середніх віднесення жорстке — об'єкт належить рівно одному кластеру. Але межові об'єкти природніше вважати частково належними обом. Нечіткий c-середніх (FCM) зберігає ступені приналежності u_ic ∈ [0,1], що для кожного об'єкта в сумі дають 1. Цільова функція J_m зважує квадрати відстаней ступенями приналежності в степені m (параметр нечіткості, зазвичай m=2), а центр стає зваженим середнім усіх точок, а не лише «своїх». Приклад: точка між двома центрами може належати їм на 72% і 28%. FCM корисний, коли кластери перекриваються, і є містком до модельних методів, де приналежність трактують як ймовірність.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кластеризація шукає структуру даних без міток; точний перебір розбиттів неможливий (число Стірлінга), тому користуються евристиками. k-середніх мінімізує суму квадратів помилок, чергуючи віднесення точок до найближчого центроїда й перерахунок центроїдів як середніх, і завжди збігається. Пам'ятати про його слабкі місця (вибір k, чутливість до старту й викидів, сферичність) та про м'який варіант c-середніх з матрицею приналежності.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 лекції. Наголосити: кластеризація — центральна задача всього Модуля 4, а k-середніх — класична евристика, з якої починають на практиці.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У Лекціях 6–8 ми розв'язували класифікацію: за навчальною вибіркою з відомими мітками будували правило «ознаки → клас» (навчання з учителем). Тепер міток немає зовсім — є лише об'єкти з ознаками (покупці, документи, пікселі), і треба самотужки виявити природну структуру: групи, де всередині об'єкти схожі, а між групами різні. Це кластеризація — центральна задача навчання без учителя. Типова помилка: вважати знайдені кластери готовими класами; насправді це групування за схожістю ознак, а змістовну інтерпретацію завжди робить людина.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Формально задано множину об'єктів X = {x_1,…,x_n}, кожен — вектор ознак у R^d. Треба знайти розбиття на кластери C_1,…,C_k: вони покривають усю вибірку, не перетинаються (кожен об'єкт рівно в одному кластері) і непорожні. «Схожість» вимірюють відстанню — чим менша відстань, тим об'єкти схожіші. Число груп k, на відміну від класифікації, часто доводиться обирати самому.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Найпряміший задум — перебрати всі розбиття й обрати найкраще — обчислювально нездійсненний. Кількість способів розбити n різних об'єктів на k непорожніх груп — це число Стірлінга другого роду S(n,k) з рекурентністю S(n,k)=k·S(n−1,k)+S(n−1,k−1). Для двох груп є проста формула S(n,2)=2^(n−1)−1: уже S(10,2)=511, а S(100,2)≈6.3×10^29 — жоден комп'ютер не перебере стільки за час існування Всесвіту. Висновок: усі практичні методи кластеризації — це евристики, що швидко знаходять добре (не обов'язково найкраще) розбиття.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Методи кластеризації прийнято ділити на п'ять класів за тим, як вони формують кластери. Методи розбиття одразу ділять вибірку на k груп і покращують поділ ітераціями — це k-середніх і k-медоїдів. Ієрархічні будують дерево вкладених кластерів (дендрограму) і не вимагають задавати k наперед — тема Лекції 10. Щільнісні (DBSCAN) шукають області високої щільності, знаходять кластери довільної форми й позначають викиди; решіткові працюють із сіткою комірок замість окремих точок; модельні припускають, що дані породжені сумішшю розподілів (GMM). Ми зосередимось на k-середніх.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«Схожість» об'єктів задають через відстань: близькі об'єкти схожі, далекі — різні. Щоб відстань поводилася розумно, функція d має бути метрикою: невід'ємною (нуль лише для однакових точок), симетричною і задовольняти нерівність трикутника. Ці три властивості — мінімальні вимоги, за яких поняття «відстань» має числовий сенс.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Найуживаніші відстані — окремі випадки відстані Мінковського порядку p. При p=1 маємо манхеттенську (сума модулів різниць, шлях уздовж осей, як кварталами міста), при p=2 — евклідову (звичайна пряма відстань), при p→∞ — чебишову (найбільше з покоординатних відхилень). Для x=(2,3), y=(5,7) з катетами 3 і 4: d_1=7, d_2=5, d_∞=4 — зі зростанням p відстань зменшується. k-середніх за замовчуванням використовує евклідову відстань. Увага: ознаки різного масштабу (вік у роках vs дохід у тисячах) перед кластеризацією нормалізують, інакше велика ознака «затопить» решту.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Кожен кластер представлений своїм центром — центроїдом, тобто середнім (центром ваги) його об'єктів. Якість розбиття вимірюють сумою квадратів помилок SSE: сумою квадратів відстаней від кожного об'єкта до центроїда його кластера. SSE — це міра компактності: що щільніше об'єкти згруповані навколо центрів, то вона менша. Формальна задача k-середніх — мінімізувати SSE; точний розв'язок NP-складний, тому шукають локальний мінімум ітераційно. Чому центр — саме середнє? Бо середнє мінімізує суму квадратів відстаней, тож крок «перерахувати центр» гарантовано не збільшує SSE — на цьому тримається збіжність.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notesSlide" Target="../notesSlides/notesSlide8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notesSlide" Target="../notesSlides/notesSlide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notesSlide" Target="../notesSlides/notesSlide1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4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notesSlide" Target="../notesSlides/notesSlide15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9. Задачі кластеризації. Метод k-середніх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4 · Навчання без учителя: кластеризація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Відстань Мінковського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9_dista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400" y="1463040"/>
            <a:ext cx="3520160" cy="4754880"/>
          </a:xfrm>
          <a:prstGeom prst="rect">
            <a:avLst/>
          </a:prstGeom>
        </p:spPr>
      </p:pic>
      <p:pic>
        <p:nvPicPr>
          <p:cNvPr id="5" name="Picture 4" descr="59a3c3d317d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1751601"/>
            <a:ext cx="4480560" cy="1171210"/>
          </a:xfrm>
          <a:prstGeom prst="rect">
            <a:avLst/>
          </a:prstGeom>
        </p:spPr>
      </p:pic>
      <p:pic>
        <p:nvPicPr>
          <p:cNvPr id="6" name="Picture 5" descr="0234d2b975a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3426429"/>
            <a:ext cx="4480560" cy="747634"/>
          </a:xfrm>
          <a:prstGeom prst="rect">
            <a:avLst/>
          </a:prstGeom>
        </p:spPr>
      </p:pic>
      <p:pic>
        <p:nvPicPr>
          <p:cNvPr id="7" name="Picture 6" descr="bf5e6973f48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640" y="4749673"/>
            <a:ext cx="4480560" cy="10272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Метод k-середніх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Центроїд і сума квадратів помилок (SSE)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b951649f12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7269" y="1554480"/>
            <a:ext cx="4766982" cy="1828800"/>
          </a:xfrm>
          <a:prstGeom prst="rect">
            <a:avLst/>
          </a:prstGeom>
        </p:spPr>
      </p:pic>
      <p:pic>
        <p:nvPicPr>
          <p:cNvPr id="5" name="Picture 4" descr="61b5d34b26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1746" y="3840480"/>
            <a:ext cx="6298028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Алгоритм k-середніх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Ініціалізація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обрати k псевдовипадкових центроїдів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Віднесення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кожну точку — до найближчого центроїда (argmin d)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Перерахунок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новий центроїд = середнє точок кластера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Збіжність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центроїди не зміщуються → стоп; SSE монотонно спадає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Приклад: ітерації k-середніх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9_itera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52649"/>
            <a:ext cx="11091672" cy="39184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6 точок, k=2, навмисно невдалий старт (обидва центри зліва) → правильний поділ за 2 ітерації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Збіжність і результат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9_s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51114"/>
            <a:ext cx="5486400" cy="42129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989320"/>
            <a:ext cx="5486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5A6378"/>
                </a:solidFill>
                <a:latin typeface="Segoe UI"/>
              </a:rPr>
              <a:t>SSE: 119 → 43.6 → 6 → 6 (монотонно спадає й стабілізується)</a:t>
            </a:r>
          </a:p>
        </p:txBody>
      </p:sp>
      <p:pic>
        <p:nvPicPr>
          <p:cNvPr id="6" name="Picture 5" descr="l09_cluste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953" y="1463040"/>
            <a:ext cx="5165774" cy="43891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63640" y="5989320"/>
            <a:ext cx="5486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5A6378"/>
                </a:solidFill>
                <a:latin typeface="Segoe UI"/>
              </a:rPr>
              <a:t>Кластери {A,B,C} і {D,E,F}, центроїди ×, SSE = 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Оцінка та розширення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Сильні та слабкі сторони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Сильні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простий, швидкий O(nkdt), масштабований, зрозумілі центроїди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Треба задати k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підбір: метод ліктя, силует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Чутливість до старту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рятують кілька запусків / k-means++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Чутливість до викидів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середнє зміщується → k-медоїдів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Сферичні кластери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погано ділить витягнуті / різнорозмірні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Метод ліктя: вибір числа кластерів k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9_elb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218" y="1371600"/>
            <a:ext cx="5682516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«лікоть» при k=2 — далі SSE спадає повільно, більше кластерів не потрібно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Нечіткий метод c-середніх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7327bc0223d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098" y="1554480"/>
            <a:ext cx="4851324" cy="1219200"/>
          </a:xfrm>
          <a:prstGeom prst="rect">
            <a:avLst/>
          </a:prstGeom>
        </p:spPr>
      </p:pic>
      <p:pic>
        <p:nvPicPr>
          <p:cNvPr id="5" name="Picture 4" descr="a6843c31d69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517" y="3078480"/>
            <a:ext cx="4430485" cy="1219200"/>
          </a:xfrm>
          <a:prstGeom prst="rect">
            <a:avLst/>
          </a:prstGeom>
        </p:spPr>
      </p:pic>
      <p:pic>
        <p:nvPicPr>
          <p:cNvPr id="6" name="Picture 5" descr="2aa0b1212ff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3011" y="4602480"/>
            <a:ext cx="1835498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Кластеризація vs класифікація: навчання без учителя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Чому неможливий перебір: число Стірлінга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Класи методів; функції відстані (метрика, Мінковський)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Метод k-середніх: SSE, алгоритм, збіжність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Сильні/слабкі сторони; нечіткий c-середніх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Кластеризація — групи схожих об'єктів без міток (навчання без учителя)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Перебір неможливий: розбиттів — число Стірлінга, S(n,2) = 2ⁿ⁻¹ − 1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Схожість = відстань (L₁, L₂, L∞); ознаки різного масштабу нормалізують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k-середніх мінімізує SSE, чергуючи віднесення й перерахунок центрів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Слабкі місця: вибір k, старт, викиди, сферичність; м'який варіант — c-середніх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Задача кластеризації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Кластеризація vs класифікація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Класифікація (Мод. 3)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мітки відомі — навчання з учителем (supervised)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Кластеризація (Мод. 4)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мітки невідомі — навчання без учителя (unsupervised)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Кластери ≠ класи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групи за схожістю ознак; інтерпретує їх людина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Розбиття вибірки на кластери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f07308ffab4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1791761"/>
            <a:ext cx="9601200" cy="1354237"/>
          </a:xfrm>
          <a:prstGeom prst="rect">
            <a:avLst/>
          </a:prstGeom>
        </p:spPr>
      </p:pic>
      <p:pic>
        <p:nvPicPr>
          <p:cNvPr id="5" name="Picture 4" descr="797634f9e64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4283878"/>
            <a:ext cx="9601200" cy="9420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Число Стірлінга: чому перебір неможливий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9_stirl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79" y="1463040"/>
            <a:ext cx="6389001" cy="4754880"/>
          </a:xfrm>
          <a:prstGeom prst="rect">
            <a:avLst/>
          </a:prstGeom>
        </p:spPr>
      </p:pic>
      <p:pic>
        <p:nvPicPr>
          <p:cNvPr id="5" name="Picture 4" descr="1661f696379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452578"/>
            <a:ext cx="4480560" cy="369102"/>
          </a:xfrm>
          <a:prstGeom prst="rect">
            <a:avLst/>
          </a:prstGeom>
        </p:spPr>
      </p:pic>
      <p:pic>
        <p:nvPicPr>
          <p:cNvPr id="6" name="Picture 5" descr="955e6bec309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422808"/>
            <a:ext cx="4480560" cy="81776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Класи методів кластеризації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Розбиття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одразу k кластерів, покращують ітераціями (k-середніх)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Ієрархічні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дерево вкладених кластерів — дендрограма (Лекція 10)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Щільнісні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кластер = область високої щільності (DBSCAN); викиди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Решіткові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сітка комірок простору ознак — швидко (STING, CLIQUE)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Модельні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суміш розподілів (GMM); ймовірнісна належність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Функції відстані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Метрика: три властивості відстані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Невід'ємність і тотожність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d(x,y) ≥ 0, і d(x,y)=0 лише при x=y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Симетричність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d(x,y) = d(y,x)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Нерівність трикутника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d(x,z) ≤ d(x,y) + d(y,z)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